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64" r:id="rId4"/>
    <p:sldId id="265" r:id="rId5"/>
    <p:sldId id="319" r:id="rId6"/>
    <p:sldId id="266" r:id="rId7"/>
    <p:sldId id="267" r:id="rId8"/>
    <p:sldId id="307" r:id="rId9"/>
    <p:sldId id="306" r:id="rId10"/>
    <p:sldId id="274" r:id="rId11"/>
    <p:sldId id="272" r:id="rId12"/>
    <p:sldId id="275" r:id="rId13"/>
    <p:sldId id="273" r:id="rId14"/>
    <p:sldId id="276" r:id="rId15"/>
    <p:sldId id="317" r:id="rId16"/>
    <p:sldId id="318" r:id="rId17"/>
    <p:sldId id="294" r:id="rId18"/>
    <p:sldId id="277" r:id="rId19"/>
    <p:sldId id="278" r:id="rId20"/>
    <p:sldId id="286" r:id="rId21"/>
    <p:sldId id="279" r:id="rId22"/>
    <p:sldId id="287" r:id="rId23"/>
    <p:sldId id="280" r:id="rId24"/>
    <p:sldId id="288" r:id="rId25"/>
    <p:sldId id="281" r:id="rId26"/>
    <p:sldId id="289" r:id="rId27"/>
    <p:sldId id="282" r:id="rId28"/>
    <p:sldId id="290" r:id="rId29"/>
    <p:sldId id="283" r:id="rId30"/>
    <p:sldId id="291" r:id="rId31"/>
    <p:sldId id="284" r:id="rId32"/>
    <p:sldId id="292" r:id="rId33"/>
    <p:sldId id="285" r:id="rId34"/>
    <p:sldId id="293" r:id="rId35"/>
    <p:sldId id="321" r:id="rId36"/>
    <p:sldId id="322" r:id="rId37"/>
    <p:sldId id="323" r:id="rId38"/>
    <p:sldId id="308" r:id="rId39"/>
    <p:sldId id="305" r:id="rId40"/>
    <p:sldId id="309" r:id="rId41"/>
    <p:sldId id="310" r:id="rId42"/>
    <p:sldId id="320" r:id="rId43"/>
    <p:sldId id="301" r:id="rId44"/>
    <p:sldId id="311" r:id="rId45"/>
    <p:sldId id="312" r:id="rId46"/>
    <p:sldId id="315" r:id="rId47"/>
    <p:sldId id="316" r:id="rId48"/>
    <p:sldId id="32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1FCC5-D426-4F6D-AFE0-0E3879DA6440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28612-1BF3-44DC-99A1-A6557C172D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946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D837B-9689-4EFE-B1F0-CD0E80A92D53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E1DDF-218A-4CA1-95C9-B464382C0E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2079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397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Depois</a:t>
            </a:r>
            <a:r>
              <a:rPr lang="en-US" dirty="0" smtClean="0"/>
              <a:t>,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colocado</a:t>
            </a:r>
            <a:r>
              <a:rPr lang="en-US" baseline="0" dirty="0" smtClean="0"/>
              <a:t> um grid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imagem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separando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imagem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regioes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blocos</a:t>
            </a:r>
            <a:r>
              <a:rPr lang="en-US" baseline="0" dirty="0" smtClean="0"/>
              <a:t>) de </a:t>
            </a:r>
            <a:r>
              <a:rPr lang="en-US" baseline="0" dirty="0" err="1" smtClean="0"/>
              <a:t>quadradinhos</a:t>
            </a:r>
            <a:r>
              <a:rPr lang="en-US" baseline="0" dirty="0" smtClean="0"/>
              <a:t>, que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checadas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precisam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***No software de </a:t>
            </a:r>
            <a:r>
              <a:rPr lang="en-US" baseline="0" dirty="0" err="1" smtClean="0"/>
              <a:t>treinamento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seria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usuário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colocaria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inputs </a:t>
            </a:r>
            <a:r>
              <a:rPr lang="en-US" baseline="0" dirty="0" err="1" smtClean="0"/>
              <a:t>falando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molhadas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, para se </a:t>
            </a:r>
            <a:r>
              <a:rPr lang="en-US" baseline="0" dirty="0" err="1" smtClean="0"/>
              <a:t>comparar</a:t>
            </a:r>
            <a:r>
              <a:rPr lang="en-US" baseline="0" dirty="0" smtClean="0"/>
              <a:t> com a </a:t>
            </a:r>
            <a:r>
              <a:rPr lang="en-US" baseline="0" dirty="0" err="1" smtClean="0"/>
              <a:t>resposta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programa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655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Depois</a:t>
            </a:r>
            <a:r>
              <a:rPr lang="en-US" dirty="0" smtClean="0"/>
              <a:t> da </a:t>
            </a:r>
            <a:r>
              <a:rPr lang="en-US" dirty="0" err="1" smtClean="0"/>
              <a:t>separação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blocos</a:t>
            </a:r>
            <a:r>
              <a:rPr lang="en-US" dirty="0" smtClean="0"/>
              <a:t>, é </a:t>
            </a:r>
            <a:r>
              <a:rPr lang="en-US" dirty="0" err="1" smtClean="0"/>
              <a:t>utilizada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mesma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função</a:t>
            </a:r>
            <a:r>
              <a:rPr lang="en-US" baseline="0" dirty="0" smtClean="0"/>
              <a:t> Range(), mas </a:t>
            </a:r>
            <a:r>
              <a:rPr lang="en-US" baseline="0" dirty="0" err="1" smtClean="0"/>
              <a:t>dessa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limites</a:t>
            </a:r>
            <a:r>
              <a:rPr lang="en-US" baseline="0" dirty="0" smtClean="0"/>
              <a:t> RGB de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saudável</a:t>
            </a:r>
            <a:r>
              <a:rPr lang="en-US" baseline="0" dirty="0" smtClean="0"/>
              <a:t> e o </a:t>
            </a:r>
            <a:r>
              <a:rPr lang="en-US" baseline="0" dirty="0" err="1" smtClean="0"/>
              <a:t>resultado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seria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regiões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brancas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dentro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limites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enquanto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preta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13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Após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compara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essa</a:t>
            </a:r>
            <a:r>
              <a:rPr lang="en-US" baseline="0" dirty="0" smtClean="0"/>
              <a:t> mascara com a </a:t>
            </a:r>
            <a:r>
              <a:rPr lang="en-US" baseline="0" dirty="0" err="1" smtClean="0"/>
              <a:t>imagem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quadriculada</a:t>
            </a:r>
            <a:r>
              <a:rPr lang="en-US" baseline="0" dirty="0" smtClean="0"/>
              <a:t>, para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programa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600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fim</a:t>
            </a:r>
            <a:r>
              <a:rPr lang="en-US" dirty="0" smtClean="0"/>
              <a:t>,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imagem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vermelhos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marcam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quadradinhos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fora do range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amarelos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posições</a:t>
            </a:r>
            <a:r>
              <a:rPr lang="en-US" baseline="0" dirty="0" smtClean="0"/>
              <a:t> dos sprinklers</a:t>
            </a:r>
          </a:p>
          <a:p>
            <a:r>
              <a:rPr lang="en-US" baseline="0" dirty="0" smtClean="0"/>
              <a:t>-As </a:t>
            </a:r>
            <a:r>
              <a:rPr lang="en-US" baseline="0" dirty="0" err="1" smtClean="0"/>
              <a:t>linhas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amarelas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sprinkler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irrigar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6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343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838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58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que </a:t>
            </a:r>
            <a:r>
              <a:rPr lang="en-US" dirty="0" err="1" smtClean="0"/>
              <a:t>levou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desenvolvimento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dirty="0" smtClean="0"/>
              <a:t>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avanço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tecnologia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eletrônicos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computacionais</a:t>
            </a:r>
            <a:r>
              <a:rPr lang="en-US" baseline="0" dirty="0" smtClean="0"/>
              <a:t>, que </a:t>
            </a:r>
            <a:r>
              <a:rPr lang="en-US" baseline="0" dirty="0" err="1" smtClean="0"/>
              <a:t>viabiliza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criação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projetos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além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crescimento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estudos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área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domótica</a:t>
            </a:r>
            <a:endParaRPr lang="en-US" baseline="0" dirty="0" smtClean="0"/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levando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desperdício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água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Brasil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elevados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relação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padrão</a:t>
            </a:r>
            <a:r>
              <a:rPr lang="en-US" baseline="0" dirty="0" smtClean="0"/>
              <a:t> de outros </a:t>
            </a:r>
            <a:r>
              <a:rPr lang="en-US" baseline="0" dirty="0" err="1" smtClean="0"/>
              <a:t>países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742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Domótica</a:t>
            </a:r>
            <a:r>
              <a:rPr lang="en-US" dirty="0" smtClean="0"/>
              <a:t> 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área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computação</a:t>
            </a:r>
            <a:r>
              <a:rPr lang="en-US" baseline="0" dirty="0" smtClean="0"/>
              <a:t> que visa o </a:t>
            </a:r>
            <a:r>
              <a:rPr lang="en-US" baseline="0" dirty="0" err="1" smtClean="0"/>
              <a:t>estudo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implementação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sensoriamento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controle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dentro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âmbito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doméstico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Visando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Qualidade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vida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Segurança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Usar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maneira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eficiente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naturais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77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modulo</a:t>
            </a:r>
            <a:r>
              <a:rPr lang="en-US" baseline="0" dirty="0" smtClean="0"/>
              <a:t> Raspberry Pi é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rodando</a:t>
            </a:r>
            <a:r>
              <a:rPr lang="en-US" baseline="0" dirty="0" smtClean="0"/>
              <a:t> o software de interface que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o Sistema e que </a:t>
            </a:r>
            <a:r>
              <a:rPr lang="en-US" baseline="0" dirty="0" err="1" smtClean="0"/>
              <a:t>funciona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seguintes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etapas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Obtem</a:t>
            </a:r>
            <a:r>
              <a:rPr lang="en-US" baseline="0" dirty="0" smtClean="0"/>
              <a:t>-se a </a:t>
            </a:r>
            <a:r>
              <a:rPr lang="en-US" baseline="0" dirty="0" err="1" smtClean="0"/>
              <a:t>previsão</a:t>
            </a:r>
            <a:r>
              <a:rPr lang="en-US" baseline="0" dirty="0" smtClean="0"/>
              <a:t> do tempo da internet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Porém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arquvio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cheio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erros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então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obtem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valores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probabilidade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chuva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salvam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informaçoes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arquivo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RainFinal</a:t>
            </a:r>
            <a:endParaRPr lang="en-US" baseline="0" dirty="0" smtClean="0"/>
          </a:p>
          <a:p>
            <a:r>
              <a:rPr lang="en-US" baseline="0" dirty="0" smtClean="0"/>
              <a:t>-A webcam </a:t>
            </a:r>
            <a:r>
              <a:rPr lang="en-US" baseline="0" dirty="0" err="1" smtClean="0"/>
              <a:t>tira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foto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gramado</a:t>
            </a:r>
            <a:r>
              <a:rPr lang="en-US" baseline="0" dirty="0" smtClean="0"/>
              <a:t> e a </a:t>
            </a:r>
            <a:r>
              <a:rPr lang="en-US" baseline="0" dirty="0" err="1" smtClean="0"/>
              <a:t>imagem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processada</a:t>
            </a:r>
            <a:r>
              <a:rPr lang="en-US" baseline="0" dirty="0" smtClean="0"/>
              <a:t> pela Rasp e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resultado</a:t>
            </a:r>
            <a:r>
              <a:rPr lang="en-US" baseline="0" dirty="0" smtClean="0"/>
              <a:t> salvo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Water (</a:t>
            </a:r>
            <a:r>
              <a:rPr lang="en-US" baseline="0" dirty="0" err="1" smtClean="0"/>
              <a:t>contem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sprinklers e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angulos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Envia</a:t>
            </a:r>
            <a:r>
              <a:rPr lang="en-US" baseline="0" dirty="0" smtClean="0"/>
              <a:t>-se um </a:t>
            </a:r>
            <a:r>
              <a:rPr lang="en-US" baseline="0" dirty="0" err="1" smtClean="0"/>
              <a:t>comando</a:t>
            </a:r>
            <a:r>
              <a:rPr lang="en-US" baseline="0" dirty="0" smtClean="0"/>
              <a:t> para o modulo Arduino </a:t>
            </a:r>
            <a:r>
              <a:rPr lang="en-US" baseline="0" dirty="0" err="1" smtClean="0"/>
              <a:t>pedindo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leitura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umidade</a:t>
            </a:r>
            <a:r>
              <a:rPr lang="en-US" baseline="0" dirty="0" smtClean="0"/>
              <a:t> do solo para se utilizer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tomada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decisão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dados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necessário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irrigação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comandos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enviados</a:t>
            </a:r>
            <a:r>
              <a:rPr lang="en-US" baseline="0" dirty="0" smtClean="0"/>
              <a:t> via Bluetooth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50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Primeiro</a:t>
            </a:r>
            <a:r>
              <a:rPr lang="en-US" dirty="0" smtClean="0"/>
              <a:t> é </a:t>
            </a:r>
            <a:r>
              <a:rPr lang="en-US" dirty="0" err="1" smtClean="0"/>
              <a:t>necessário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inicializar</a:t>
            </a:r>
            <a:r>
              <a:rPr lang="en-US" baseline="0" dirty="0" smtClean="0"/>
              <a:t> o modulo </a:t>
            </a:r>
            <a:r>
              <a:rPr lang="en-US" baseline="0" dirty="0" err="1" smtClean="0"/>
              <a:t>precionando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botão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inicialização</a:t>
            </a:r>
            <a:r>
              <a:rPr lang="en-US" baseline="0" dirty="0" smtClean="0"/>
              <a:t> e o </a:t>
            </a:r>
            <a:r>
              <a:rPr lang="en-US" baseline="0" dirty="0" err="1" smtClean="0"/>
              <a:t>ledzinho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vai</a:t>
            </a:r>
            <a:r>
              <a:rPr lang="en-US" baseline="0" dirty="0" smtClean="0"/>
              <a:t> mudra de </a:t>
            </a:r>
            <a:r>
              <a:rPr lang="en-US" baseline="0" dirty="0" err="1" smtClean="0"/>
              <a:t>cor</a:t>
            </a:r>
            <a:r>
              <a:rPr lang="en-US" baseline="0" dirty="0" smtClean="0"/>
              <a:t> (para </a:t>
            </a:r>
            <a:r>
              <a:rPr lang="en-US" baseline="0" dirty="0" err="1" smtClean="0"/>
              <a:t>sumular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funcionamento</a:t>
            </a:r>
            <a:r>
              <a:rPr lang="en-US" baseline="0" dirty="0" smtClean="0"/>
              <a:t> de um </a:t>
            </a:r>
            <a:r>
              <a:rPr lang="en-US" baseline="0" dirty="0" err="1" smtClean="0"/>
              <a:t>produto</a:t>
            </a:r>
            <a:r>
              <a:rPr lang="en-US" baseline="0" dirty="0" smtClean="0"/>
              <a:t>)</a:t>
            </a:r>
          </a:p>
          <a:p>
            <a:r>
              <a:rPr lang="en-US" baseline="0" dirty="0" err="1" smtClean="0"/>
              <a:t>Depois</a:t>
            </a:r>
            <a:r>
              <a:rPr lang="en-US" baseline="0" dirty="0" smtClean="0"/>
              <a:t>, o Arduino </a:t>
            </a:r>
            <a:r>
              <a:rPr lang="en-US" baseline="0" dirty="0" err="1" smtClean="0"/>
              <a:t>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esperando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receber</a:t>
            </a:r>
            <a:r>
              <a:rPr lang="en-US" baseline="0" dirty="0" smtClean="0"/>
              <a:t> um commando,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leitura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umidade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irrigaçao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Caso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umidade</a:t>
            </a:r>
            <a:r>
              <a:rPr lang="en-US" baseline="0" dirty="0" smtClean="0"/>
              <a:t>, é </a:t>
            </a:r>
            <a:r>
              <a:rPr lang="en-US" baseline="0" dirty="0" err="1" smtClean="0"/>
              <a:t>feita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leitura</a:t>
            </a:r>
            <a:r>
              <a:rPr lang="en-US" baseline="0" dirty="0" smtClean="0"/>
              <a:t> de 10 </a:t>
            </a:r>
            <a:r>
              <a:rPr lang="en-US" baseline="0" dirty="0" err="1" smtClean="0"/>
              <a:t>valores</a:t>
            </a:r>
            <a:r>
              <a:rPr lang="en-US" baseline="0" dirty="0" smtClean="0"/>
              <a:t> do sensor de </a:t>
            </a:r>
            <a:r>
              <a:rPr lang="en-US" baseline="0" dirty="0" err="1" smtClean="0"/>
              <a:t>umidade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enviada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media dos </a:t>
            </a:r>
            <a:r>
              <a:rPr lang="en-US" baseline="0" dirty="0" err="1" smtClean="0"/>
              <a:t>valores</a:t>
            </a:r>
            <a:r>
              <a:rPr lang="en-US" baseline="0" dirty="0" smtClean="0"/>
              <a:t> (para </a:t>
            </a:r>
            <a:r>
              <a:rPr lang="en-US" baseline="0" dirty="0" err="1" smtClean="0"/>
              <a:t>maior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precisao</a:t>
            </a:r>
            <a:r>
              <a:rPr lang="en-US" baseline="0" dirty="0" smtClean="0"/>
              <a:t>) para a Rasp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Caso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fazer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irrigação</a:t>
            </a:r>
            <a:r>
              <a:rPr lang="en-US" baseline="0" dirty="0" smtClean="0"/>
              <a:t>, o Arduino </a:t>
            </a:r>
            <a:r>
              <a:rPr lang="en-US" baseline="0" dirty="0" err="1" smtClean="0"/>
              <a:t>envia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comando</a:t>
            </a:r>
            <a:r>
              <a:rPr lang="en-US" baseline="0" dirty="0" smtClean="0"/>
              <a:t> para o servo motor, que </a:t>
            </a:r>
            <a:r>
              <a:rPr lang="en-US" baseline="0" dirty="0" err="1" smtClean="0"/>
              <a:t>direciona</a:t>
            </a:r>
            <a:r>
              <a:rPr lang="en-US" baseline="0" dirty="0" smtClean="0"/>
              <a:t> o sprinkler, e o </a:t>
            </a:r>
            <a:r>
              <a:rPr lang="en-US" baseline="0" dirty="0" err="1" smtClean="0"/>
              <a:t>relé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ativado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assim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válvula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água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funcionar</a:t>
            </a:r>
            <a:r>
              <a:rPr lang="en-US" baseline="0" dirty="0" smtClean="0"/>
              <a:t> e o sprinkler </a:t>
            </a:r>
            <a:r>
              <a:rPr lang="en-US" baseline="0" dirty="0" err="1" smtClean="0"/>
              <a:t>irriga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regiao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05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Esta</a:t>
            </a:r>
            <a:r>
              <a:rPr lang="en-US" baseline="0" dirty="0" smtClean="0"/>
              <a:t> é a </a:t>
            </a:r>
            <a:r>
              <a:rPr lang="en-US" baseline="0" dirty="0" err="1" smtClean="0"/>
              <a:t>imagem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inicial</a:t>
            </a:r>
            <a:r>
              <a:rPr lang="en-US" baseline="0" dirty="0" smtClean="0"/>
              <a:t>, tirade pela webcam</a:t>
            </a:r>
            <a:r>
              <a:rPr lang="pt-BR" baseline="0" dirty="0" smtClean="0"/>
              <a:t>.</a:t>
            </a:r>
          </a:p>
          <a:p>
            <a:r>
              <a:rPr lang="en-US" baseline="0" dirty="0" smtClean="0"/>
              <a:t>Para o </a:t>
            </a:r>
            <a:r>
              <a:rPr lang="en-US" baseline="0" dirty="0" err="1" smtClean="0"/>
              <a:t>processamento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retirou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tudo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foto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fosse </a:t>
            </a:r>
            <a:r>
              <a:rPr lang="en-US" baseline="0" dirty="0" err="1" smtClean="0"/>
              <a:t>grama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 para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função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OpenCV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chamada</a:t>
            </a:r>
            <a:r>
              <a:rPr lang="en-US" baseline="0" dirty="0" smtClean="0"/>
              <a:t> Range, que </a:t>
            </a:r>
            <a:r>
              <a:rPr lang="en-US" baseline="0" dirty="0" err="1" smtClean="0"/>
              <a:t>retorna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pixels </a:t>
            </a:r>
            <a:r>
              <a:rPr lang="en-US" baseline="0" dirty="0" err="1" smtClean="0"/>
              <a:t>dentro</a:t>
            </a:r>
            <a:r>
              <a:rPr lang="en-US" baseline="0" dirty="0" smtClean="0"/>
              <a:t> do range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brancos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for a </a:t>
            </a:r>
            <a:r>
              <a:rPr lang="en-US" baseline="0" dirty="0" err="1" smtClean="0"/>
              <a:t>pretos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290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Nota-se que </a:t>
            </a:r>
            <a:r>
              <a:rPr lang="en-US" dirty="0" err="1" smtClean="0"/>
              <a:t>existem</a:t>
            </a:r>
            <a:r>
              <a:rPr lang="en-US" dirty="0" smtClean="0"/>
              <a:t> </a:t>
            </a:r>
            <a:r>
              <a:rPr lang="en-US" dirty="0" err="1" smtClean="0"/>
              <a:t>pequenos</a:t>
            </a:r>
            <a:r>
              <a:rPr lang="en-US" dirty="0" smtClean="0"/>
              <a:t> </a:t>
            </a:r>
            <a:r>
              <a:rPr lang="en-US" dirty="0" err="1" smtClean="0"/>
              <a:t>buracos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imagem</a:t>
            </a:r>
            <a:r>
              <a:rPr lang="en-US" baseline="0" dirty="0" smtClean="0"/>
              <a:t>, que </a:t>
            </a:r>
            <a:r>
              <a:rPr lang="en-US" baseline="0" dirty="0" err="1" smtClean="0"/>
              <a:t>dificultariam</a:t>
            </a:r>
            <a:r>
              <a:rPr lang="en-US" baseline="0" dirty="0" smtClean="0"/>
              <a:t> no restante do </a:t>
            </a:r>
            <a:r>
              <a:rPr lang="en-US" baseline="0" dirty="0" err="1" smtClean="0"/>
              <a:t>processamento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Portanto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morfológica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Fechamento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retirar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imperfeições</a:t>
            </a:r>
            <a:r>
              <a:rPr lang="en-US" baseline="0" dirty="0" smtClean="0"/>
              <a:t>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46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Dessa</a:t>
            </a:r>
            <a:r>
              <a:rPr lang="en-US" dirty="0" smtClean="0"/>
              <a:t> </a:t>
            </a:r>
            <a:r>
              <a:rPr lang="en-US" dirty="0" err="1" smtClean="0"/>
              <a:t>maneira</a:t>
            </a:r>
            <a:r>
              <a:rPr lang="en-US" dirty="0" smtClean="0"/>
              <a:t>, </a:t>
            </a:r>
            <a:r>
              <a:rPr lang="en-US" dirty="0" err="1" smtClean="0"/>
              <a:t>obtemos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imagem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somente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grama</a:t>
            </a:r>
            <a:r>
              <a:rPr lang="en-US" baseline="0" dirty="0" smtClean="0"/>
              <a:t> para realizer o </a:t>
            </a:r>
            <a:r>
              <a:rPr lang="en-US" baseline="0" dirty="0" err="1" smtClean="0"/>
              <a:t>processamento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detecção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regiões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precisam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irrigadas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217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implementado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feita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Divisão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imagem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pequenas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media do valor RGB dos pixels de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quadradinho</a:t>
            </a:r>
            <a:r>
              <a:rPr lang="en-US" baseline="0" dirty="0" smtClean="0"/>
              <a:t> e o </a:t>
            </a:r>
            <a:r>
              <a:rPr lang="en-US" baseline="0" dirty="0" err="1" smtClean="0"/>
              <a:t>preenchimento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quadrado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Basicamente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redução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processamento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feito</a:t>
            </a:r>
            <a:r>
              <a:rPr lang="en-US" baseline="0" dirty="0" smtClean="0"/>
              <a:t> para a </a:t>
            </a:r>
            <a:r>
              <a:rPr lang="en-US" baseline="0" dirty="0" err="1" smtClean="0"/>
              <a:t>comparação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limites</a:t>
            </a:r>
            <a:r>
              <a:rPr lang="en-US" baseline="0" dirty="0" smtClean="0"/>
              <a:t> RGB de </a:t>
            </a:r>
            <a:r>
              <a:rPr lang="en-US" baseline="0" dirty="0" err="1" smtClean="0"/>
              <a:t>grama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saudável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quadrados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funcionam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grandes</a:t>
            </a:r>
            <a:r>
              <a:rPr lang="en-US" baseline="0" dirty="0" smtClean="0"/>
              <a:t> pixels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1DDF-218A-4CA1-95C9-B464382C0E4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68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1602-2498-4CB6-8DDC-D694E7D63FFF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F9A99-EADC-41E9-8398-C6803F9814BA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05E45-CF5D-4DE8-941D-E046742636E3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58117-7FAC-48AF-A1FF-6A6233AD6EEF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5F6C-02F7-4C90-819F-7342B3A5AD5C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34D-33D6-4516-A498-62E0C989A723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8817-F74F-43A7-A94F-52B3AC1857DE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C60F-C89E-4792-BD90-620EB8088F96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953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69571"/>
            <a:ext cx="8719759" cy="4571791"/>
          </a:xfrm>
        </p:spPr>
        <p:txBody>
          <a:bodyPr/>
          <a:lstStyle>
            <a:lvl1pPr algn="just">
              <a:defRPr>
                <a:solidFill>
                  <a:schemeClr val="tx1"/>
                </a:solidFill>
              </a:defRPr>
            </a:lvl1pPr>
            <a:lvl2pPr algn="just">
              <a:defRPr>
                <a:solidFill>
                  <a:schemeClr val="tx1"/>
                </a:solidFill>
              </a:defRPr>
            </a:lvl2pPr>
            <a:lvl3pPr algn="just">
              <a:defRPr>
                <a:solidFill>
                  <a:schemeClr val="tx1"/>
                </a:solidFill>
              </a:defRPr>
            </a:lvl3pPr>
            <a:lvl4pPr algn="just">
              <a:defRPr>
                <a:solidFill>
                  <a:schemeClr val="tx1"/>
                </a:solidFill>
              </a:defRPr>
            </a:lvl4pPr>
            <a:lvl5pPr algn="just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13E8D-134D-4383-99FC-C05E4593A8D6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ACE6-53E0-4B93-B99D-138FF3F4AA29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7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12421"/>
            <a:ext cx="4184035" cy="46289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412421"/>
            <a:ext cx="4184034" cy="46289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E6CD-B7D9-4C69-BA3C-F5459A7B6C4B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 algn="just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>
            <a:lvl1pPr algn="just">
              <a:defRPr>
                <a:solidFill>
                  <a:schemeClr val="tx1"/>
                </a:solidFill>
              </a:defRPr>
            </a:lvl1pPr>
            <a:lvl2pPr algn="just">
              <a:defRPr>
                <a:solidFill>
                  <a:schemeClr val="tx1"/>
                </a:solidFill>
              </a:defRPr>
            </a:lvl2pPr>
            <a:lvl3pPr algn="just">
              <a:defRPr>
                <a:solidFill>
                  <a:schemeClr val="tx1"/>
                </a:solidFill>
              </a:defRPr>
            </a:lvl3pPr>
            <a:lvl4pPr algn="just">
              <a:defRPr>
                <a:solidFill>
                  <a:schemeClr val="tx1"/>
                </a:solidFill>
              </a:defRPr>
            </a:lvl4pPr>
            <a:lvl5pPr algn="just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 algn="just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>
            <a:lvl1pPr algn="just">
              <a:defRPr>
                <a:solidFill>
                  <a:schemeClr val="tx1"/>
                </a:solidFill>
              </a:defRPr>
            </a:lvl1pPr>
            <a:lvl2pPr algn="just">
              <a:defRPr>
                <a:solidFill>
                  <a:schemeClr val="tx1"/>
                </a:solidFill>
              </a:defRPr>
            </a:lvl2pPr>
            <a:lvl3pPr algn="just">
              <a:defRPr>
                <a:solidFill>
                  <a:schemeClr val="tx1"/>
                </a:solidFill>
              </a:defRPr>
            </a:lvl3pPr>
            <a:lvl4pPr algn="just">
              <a:defRPr>
                <a:solidFill>
                  <a:schemeClr val="tx1"/>
                </a:solidFill>
              </a:defRPr>
            </a:lvl4pPr>
            <a:lvl5pPr algn="just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just">
              <a:defRPr>
                <a:solidFill>
                  <a:schemeClr val="tx1"/>
                </a:solidFill>
              </a:defRPr>
            </a:lvl1pPr>
          </a:lstStyle>
          <a:p>
            <a:fld id="{F9CE4C3D-B36C-4638-9151-628B98AF2BB7}" type="datetime1">
              <a:rPr lang="en-US" smtClean="0"/>
              <a:pPr/>
              <a:t>11/23/2016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just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CD27C-7E2E-4575-9712-B43162EAAEC6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3EB93-C928-475B-8E60-77E16B549B96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06A9-8734-4F00-A63E-21B2763D948E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FA57-BA5D-454F-84D7-B214BF6C98AF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A058A-2C90-4D85-AC01-200D5507603C}" type="datetime1">
              <a:rPr lang="en-US" smtClean="0"/>
              <a:t>11/23/2016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5.jpg"/><Relationship Id="rId7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5.jpg"/><Relationship Id="rId7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5.jpg"/><Relationship Id="rId7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5.jpg"/><Relationship Id="rId7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5.jpg"/><Relationship Id="rId7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5.jpg"/><Relationship Id="rId7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5.jpg"/><Relationship Id="rId7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4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6.jpg"/><Relationship Id="rId10" Type="http://schemas.openxmlformats.org/officeDocument/2006/relationships/image" Target="../media/image21.jpeg"/><Relationship Id="rId4" Type="http://schemas.openxmlformats.org/officeDocument/2006/relationships/image" Target="../media/image15.jpg"/><Relationship Id="rId9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IMG_7234.MOV" TargetMode="External"/><Relationship Id="rId2" Type="http://schemas.openxmlformats.org/officeDocument/2006/relationships/hyperlink" Target="IMG_7233.MOV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190350"/>
            <a:ext cx="7766936" cy="1646302"/>
          </a:xfrm>
        </p:spPr>
        <p:txBody>
          <a:bodyPr/>
          <a:lstStyle/>
          <a:p>
            <a:pPr algn="ctr"/>
            <a:r>
              <a:rPr lang="en-US" dirty="0" smtClean="0"/>
              <a:t>Sistema de </a:t>
            </a:r>
            <a:r>
              <a:rPr lang="en-US" dirty="0" err="1" smtClean="0"/>
              <a:t>Irrigação</a:t>
            </a:r>
            <a:r>
              <a:rPr lang="en-US" dirty="0"/>
              <a:t> </a:t>
            </a:r>
            <a:r>
              <a:rPr lang="en-US" dirty="0" err="1" smtClean="0"/>
              <a:t>Inteligente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351973"/>
            <a:ext cx="7766936" cy="1096899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Aluno</a:t>
            </a:r>
            <a:r>
              <a:rPr lang="en-US" dirty="0" smtClean="0">
                <a:solidFill>
                  <a:schemeClr val="tx1"/>
                </a:solidFill>
              </a:rPr>
              <a:t>: Tiago </a:t>
            </a:r>
            <a:r>
              <a:rPr lang="en-US" dirty="0" err="1" smtClean="0">
                <a:solidFill>
                  <a:schemeClr val="tx1"/>
                </a:solidFill>
              </a:rPr>
              <a:t>Vilela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Tapparo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err="1" smtClean="0">
                <a:solidFill>
                  <a:schemeClr val="tx1"/>
                </a:solidFill>
              </a:rPr>
              <a:t>Orientador</a:t>
            </a:r>
            <a:r>
              <a:rPr lang="en-US" dirty="0" smtClean="0">
                <a:solidFill>
                  <a:schemeClr val="tx1"/>
                </a:solidFill>
              </a:rPr>
              <a:t>: Prof. Dr. Eduardo do Valle </a:t>
            </a:r>
            <a:r>
              <a:rPr lang="en-US" dirty="0" err="1" smtClean="0">
                <a:solidFill>
                  <a:schemeClr val="tx1"/>
                </a:solidFill>
              </a:rPr>
              <a:t>Simões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8265" y="551935"/>
            <a:ext cx="708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Universidade de São Paulo (USP)</a:t>
            </a:r>
          </a:p>
          <a:p>
            <a:pPr algn="ctr"/>
            <a:r>
              <a:rPr lang="pt-BR" dirty="0"/>
              <a:t>Instituto de Ciências Matemáticas e de Computação (ICMC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3425810" y="5964194"/>
            <a:ext cx="3929449" cy="66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São Carlos, </a:t>
            </a:r>
            <a:r>
              <a:rPr lang="en" dirty="0" smtClean="0"/>
              <a:t>24 </a:t>
            </a:r>
            <a:r>
              <a:rPr lang="en" dirty="0"/>
              <a:t>de </a:t>
            </a:r>
            <a:r>
              <a:rPr lang="en" dirty="0" smtClean="0"/>
              <a:t>Novembro </a:t>
            </a:r>
            <a:r>
              <a:rPr lang="en" dirty="0"/>
              <a:t>de 2016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184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Raspberry Pi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Composto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Raspberry Pi </a:t>
            </a:r>
            <a:r>
              <a:rPr lang="en-US" dirty="0" err="1" smtClean="0"/>
              <a:t>modelo</a:t>
            </a:r>
            <a:r>
              <a:rPr lang="en-US" dirty="0" smtClean="0"/>
              <a:t> B+</a:t>
            </a:r>
          </a:p>
          <a:p>
            <a:pPr lvl="1"/>
            <a:r>
              <a:rPr lang="en-US" i="1" dirty="0" smtClean="0"/>
              <a:t>Bluetooth</a:t>
            </a:r>
            <a:r>
              <a:rPr lang="en-US" dirty="0" smtClean="0"/>
              <a:t> HM-10</a:t>
            </a:r>
          </a:p>
          <a:p>
            <a:pPr lvl="1"/>
            <a:r>
              <a:rPr lang="en-US" i="1" dirty="0" smtClean="0"/>
              <a:t>Webcam</a:t>
            </a:r>
          </a:p>
          <a:p>
            <a:pPr marL="457200" lvl="1" indent="0">
              <a:buNone/>
            </a:pP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39" y="1412421"/>
            <a:ext cx="4593763" cy="3853943"/>
          </a:xfrm>
        </p:spPr>
      </p:pic>
    </p:spTree>
    <p:extLst>
      <p:ext uri="{BB962C8B-B14F-4D97-AF65-F5344CB8AC3E}">
        <p14:creationId xmlns:p14="http://schemas.microsoft.com/office/powerpoint/2010/main" val="21418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Módulo</a:t>
            </a:r>
            <a:r>
              <a:rPr lang="en-US" dirty="0" smtClean="0"/>
              <a:t> Raspberry Pi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68" y="1469362"/>
            <a:ext cx="6858000" cy="4572000"/>
          </a:xfrm>
        </p:spPr>
      </p:pic>
    </p:spTree>
    <p:extLst>
      <p:ext uri="{BB962C8B-B14F-4D97-AF65-F5344CB8AC3E}">
        <p14:creationId xmlns:p14="http://schemas.microsoft.com/office/powerpoint/2010/main" val="5744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Módulo</a:t>
            </a:r>
            <a:r>
              <a:rPr lang="en-US" dirty="0" smtClean="0"/>
              <a:t> Arduino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Composto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:</a:t>
            </a:r>
          </a:p>
          <a:p>
            <a:pPr lvl="1" algn="just"/>
            <a:r>
              <a:rPr lang="en-US" dirty="0" smtClean="0"/>
              <a:t>Arduino UNO R3</a:t>
            </a:r>
          </a:p>
          <a:p>
            <a:pPr lvl="1" algn="just"/>
            <a:r>
              <a:rPr lang="en-US" i="1" dirty="0" smtClean="0"/>
              <a:t>Bluetooth </a:t>
            </a:r>
            <a:r>
              <a:rPr lang="en-US" dirty="0" smtClean="0"/>
              <a:t>HM-10</a:t>
            </a:r>
          </a:p>
          <a:p>
            <a:pPr lvl="1" algn="just"/>
            <a:r>
              <a:rPr lang="en-US" dirty="0" smtClean="0"/>
              <a:t>Sensor de </a:t>
            </a:r>
            <a:r>
              <a:rPr lang="en-US" dirty="0" err="1"/>
              <a:t>u</a:t>
            </a:r>
            <a:r>
              <a:rPr lang="en-US" dirty="0" err="1" smtClean="0"/>
              <a:t>midade</a:t>
            </a:r>
            <a:r>
              <a:rPr lang="en-US" dirty="0" smtClean="0"/>
              <a:t> de solo YL-69</a:t>
            </a:r>
          </a:p>
          <a:p>
            <a:pPr lvl="1" algn="just"/>
            <a:r>
              <a:rPr lang="en-US" dirty="0" err="1" smtClean="0"/>
              <a:t>Módulo</a:t>
            </a:r>
            <a:r>
              <a:rPr lang="en-US" dirty="0" smtClean="0"/>
              <a:t> </a:t>
            </a:r>
            <a:r>
              <a:rPr lang="en-US" dirty="0" err="1" smtClean="0"/>
              <a:t>relé</a:t>
            </a:r>
            <a:r>
              <a:rPr lang="en-US" dirty="0" smtClean="0"/>
              <a:t> de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canais</a:t>
            </a:r>
            <a:endParaRPr lang="en-US" dirty="0" smtClean="0"/>
          </a:p>
          <a:p>
            <a:pPr lvl="1" algn="just"/>
            <a:r>
              <a:rPr lang="en-US" dirty="0" err="1"/>
              <a:t>Válvula</a:t>
            </a:r>
            <a:r>
              <a:rPr lang="en-US" dirty="0"/>
              <a:t> de entrada de </a:t>
            </a:r>
            <a:r>
              <a:rPr lang="en-US" dirty="0" err="1" smtClean="0"/>
              <a:t>água</a:t>
            </a:r>
            <a:endParaRPr lang="en-US" dirty="0" smtClean="0"/>
          </a:p>
          <a:p>
            <a:pPr lvl="1" algn="just"/>
            <a:r>
              <a:rPr lang="en-US" dirty="0" smtClean="0"/>
              <a:t>Servo motor Tower Pro MG996R</a:t>
            </a:r>
          </a:p>
          <a:p>
            <a:pPr lvl="2" algn="just"/>
            <a:r>
              <a:rPr lang="en-US" sz="1600" dirty="0" err="1" smtClean="0"/>
              <a:t>Peça</a:t>
            </a:r>
            <a:r>
              <a:rPr lang="en-US" sz="1600" dirty="0" smtClean="0"/>
              <a:t> de </a:t>
            </a:r>
            <a:r>
              <a:rPr lang="en-US" sz="1600" dirty="0" err="1" smtClean="0"/>
              <a:t>encaixe</a:t>
            </a:r>
            <a:r>
              <a:rPr lang="en-US" sz="1600" dirty="0" smtClean="0"/>
              <a:t> </a:t>
            </a:r>
            <a:endParaRPr lang="en-US" sz="1600" dirty="0"/>
          </a:p>
          <a:p>
            <a:pPr lvl="1" algn="just"/>
            <a:r>
              <a:rPr lang="en-US" dirty="0" smtClean="0"/>
              <a:t>Sprinkler </a:t>
            </a:r>
            <a:r>
              <a:rPr lang="en-US" dirty="0" err="1" smtClean="0"/>
              <a:t>comercial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7"/>
          <a:stretch/>
        </p:blipFill>
        <p:spPr>
          <a:xfrm rot="16200000">
            <a:off x="5084297" y="1851655"/>
            <a:ext cx="4784061" cy="35953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Módulo</a:t>
            </a:r>
            <a:r>
              <a:rPr lang="en-US" dirty="0" smtClean="0"/>
              <a:t> Arduino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72" y="1765415"/>
            <a:ext cx="6479592" cy="4275947"/>
          </a:xfrm>
        </p:spPr>
      </p:pic>
    </p:spTree>
    <p:extLst>
      <p:ext uri="{BB962C8B-B14F-4D97-AF65-F5344CB8AC3E}">
        <p14:creationId xmlns:p14="http://schemas.microsoft.com/office/powerpoint/2010/main" val="420705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Módulo</a:t>
            </a:r>
            <a:r>
              <a:rPr lang="en-US" dirty="0"/>
              <a:t> Arduino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01902"/>
            <a:ext cx="6245980" cy="42394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24" y="1810151"/>
            <a:ext cx="3240748" cy="2160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24" y="3880864"/>
            <a:ext cx="3240748" cy="21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9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Peça</a:t>
            </a:r>
            <a:r>
              <a:rPr lang="en-US" dirty="0" smtClean="0"/>
              <a:t> de </a:t>
            </a:r>
            <a:r>
              <a:rPr lang="en-US" dirty="0" err="1" smtClean="0"/>
              <a:t>encaixe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Modelada</a:t>
            </a:r>
            <a:r>
              <a:rPr lang="en-US" dirty="0" smtClean="0"/>
              <a:t> no </a:t>
            </a:r>
            <a:r>
              <a:rPr lang="en-US" i="1" dirty="0" smtClean="0"/>
              <a:t>software</a:t>
            </a:r>
            <a:r>
              <a:rPr lang="en-US" dirty="0" smtClean="0"/>
              <a:t> Solid Edge.</a:t>
            </a:r>
          </a:p>
          <a:p>
            <a:r>
              <a:rPr lang="en-US" dirty="0" smtClean="0"/>
              <a:t>Impressa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impressora</a:t>
            </a:r>
            <a:r>
              <a:rPr lang="en-US" dirty="0" smtClean="0"/>
              <a:t> 3D (Cube).</a:t>
            </a:r>
          </a:p>
          <a:p>
            <a:r>
              <a:rPr lang="en-US" dirty="0" err="1" smtClean="0"/>
              <a:t>Conecta</a:t>
            </a:r>
            <a:r>
              <a:rPr lang="en-US" dirty="0" smtClean="0"/>
              <a:t> o servo motor </a:t>
            </a:r>
            <a:r>
              <a:rPr lang="en-US" dirty="0" err="1" smtClean="0"/>
              <a:t>ao</a:t>
            </a:r>
            <a:r>
              <a:rPr lang="en-US" dirty="0" smtClean="0"/>
              <a:t> sprinkler para regular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posicionamento</a:t>
            </a:r>
            <a:r>
              <a:rPr lang="en-US" dirty="0" smtClean="0"/>
              <a:t>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5" t="15707" r="8098" b="13362"/>
          <a:stretch/>
        </p:blipFill>
        <p:spPr>
          <a:xfrm>
            <a:off x="677333" y="3239589"/>
            <a:ext cx="3248297" cy="1576252"/>
          </a:xfrm>
          <a:prstGeom prst="rect">
            <a:avLst/>
          </a:prstGeom>
        </p:spPr>
      </p:pic>
      <p:pic>
        <p:nvPicPr>
          <p:cNvPr id="1026" name="Picture 2" descr="http://www.techiesense.com/wp-content/uploads/2016/02/cube-3d-printer-by-3d-systems-1024x1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21" y="3081808"/>
            <a:ext cx="1935281" cy="189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7611" y="5512526"/>
            <a:ext cx="762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Fonte</a:t>
            </a:r>
            <a:r>
              <a:rPr lang="en-US" dirty="0" smtClean="0"/>
              <a:t>: http</a:t>
            </a:r>
            <a:r>
              <a:rPr lang="en-US" dirty="0"/>
              <a:t>://</a:t>
            </a:r>
            <a:r>
              <a:rPr lang="en-US" dirty="0" smtClean="0"/>
              <a:t>www.techiesense.com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5" y="3189630"/>
            <a:ext cx="2317351" cy="16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Sprinkler </a:t>
            </a:r>
            <a:r>
              <a:rPr lang="en-US" dirty="0" err="1" smtClean="0"/>
              <a:t>conectado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servo motor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68" y="1470025"/>
            <a:ext cx="6858000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3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Desenvolvimento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69571"/>
            <a:ext cx="8671939" cy="457179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Algoritmo</a:t>
            </a:r>
            <a:r>
              <a:rPr lang="en-US" sz="2400" dirty="0" smtClean="0">
                <a:solidFill>
                  <a:schemeClr val="tx1"/>
                </a:solidFill>
              </a:rPr>
              <a:t> de </a:t>
            </a:r>
            <a:r>
              <a:rPr lang="en-US" sz="2400" dirty="0" err="1" smtClean="0">
                <a:solidFill>
                  <a:schemeClr val="tx1"/>
                </a:solidFill>
              </a:rPr>
              <a:t>análise</a:t>
            </a:r>
            <a:r>
              <a:rPr lang="en-US" sz="2400" dirty="0" smtClean="0">
                <a:solidFill>
                  <a:schemeClr val="tx1"/>
                </a:solidFill>
              </a:rPr>
              <a:t> da </a:t>
            </a:r>
            <a:r>
              <a:rPr lang="en-US" sz="2400" dirty="0" err="1" smtClean="0">
                <a:solidFill>
                  <a:schemeClr val="tx1"/>
                </a:solidFill>
              </a:rPr>
              <a:t>imagem</a:t>
            </a:r>
            <a:r>
              <a:rPr lang="en-US" sz="2400" dirty="0" smtClean="0">
                <a:solidFill>
                  <a:schemeClr val="tx1"/>
                </a:solidFill>
              </a:rPr>
              <a:t> do </a:t>
            </a:r>
            <a:r>
              <a:rPr lang="en-US" sz="2400" dirty="0" err="1" smtClean="0">
                <a:solidFill>
                  <a:schemeClr val="tx1"/>
                </a:solidFill>
              </a:rPr>
              <a:t>gramado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dirty="0" err="1" smtClean="0"/>
              <a:t>Leitura</a:t>
            </a:r>
            <a:r>
              <a:rPr lang="en-US" sz="2400" dirty="0" smtClean="0"/>
              <a:t> da </a:t>
            </a:r>
            <a:r>
              <a:rPr lang="en-US" sz="2400" dirty="0" err="1" smtClean="0"/>
              <a:t>previsão</a:t>
            </a:r>
            <a:r>
              <a:rPr lang="en-US" sz="2400" dirty="0" smtClean="0"/>
              <a:t> de </a:t>
            </a:r>
            <a:r>
              <a:rPr lang="en-US" sz="2400" dirty="0" err="1" smtClean="0"/>
              <a:t>chuva</a:t>
            </a:r>
            <a:endParaRPr lang="en-US" sz="2400" dirty="0" smtClean="0"/>
          </a:p>
          <a:p>
            <a:pPr algn="just">
              <a:lnSpc>
                <a:spcPct val="150000"/>
              </a:lnSpc>
            </a:pPr>
            <a:r>
              <a:rPr lang="en-US" sz="2400" dirty="0" err="1" smtClean="0"/>
              <a:t>Leitura</a:t>
            </a:r>
            <a:r>
              <a:rPr lang="en-US" sz="2400" dirty="0" smtClean="0"/>
              <a:t> do sensor de </a:t>
            </a:r>
            <a:r>
              <a:rPr lang="en-US" sz="2400" dirty="0" err="1" smtClean="0"/>
              <a:t>umidade</a:t>
            </a:r>
            <a:endParaRPr lang="pt-BR" dirty="0" smtClean="0"/>
          </a:p>
          <a:p>
            <a:pPr algn="just"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Tomada</a:t>
            </a:r>
            <a:r>
              <a:rPr lang="en-US" sz="2400" dirty="0" smtClean="0">
                <a:solidFill>
                  <a:schemeClr val="tx1"/>
                </a:solidFill>
              </a:rPr>
              <a:t> de </a:t>
            </a:r>
            <a:r>
              <a:rPr lang="en-US" sz="2400" dirty="0" err="1" smtClean="0">
                <a:solidFill>
                  <a:schemeClr val="tx1"/>
                </a:solidFill>
              </a:rPr>
              <a:t>decisão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dirty="0" err="1" smtClean="0"/>
              <a:t>Envio</a:t>
            </a:r>
            <a:r>
              <a:rPr lang="en-US" sz="2400" dirty="0" smtClean="0"/>
              <a:t> do </a:t>
            </a:r>
            <a:r>
              <a:rPr lang="en-US" sz="2400" dirty="0" err="1" smtClean="0"/>
              <a:t>comando</a:t>
            </a:r>
            <a:r>
              <a:rPr lang="en-US" sz="2400" dirty="0" smtClean="0"/>
              <a:t> para </a:t>
            </a:r>
            <a:r>
              <a:rPr lang="en-US" sz="2400" dirty="0" err="1" smtClean="0"/>
              <a:t>irrigação</a:t>
            </a:r>
            <a:endParaRPr lang="en-US" sz="2400" dirty="0" smtClean="0"/>
          </a:p>
          <a:p>
            <a:pPr algn="just">
              <a:lnSpc>
                <a:spcPct val="150000"/>
              </a:lnSpc>
            </a:pPr>
            <a:r>
              <a:rPr lang="en-US" sz="2400" dirty="0" err="1" smtClean="0"/>
              <a:t>Direcionamento</a:t>
            </a:r>
            <a:r>
              <a:rPr lang="en-US" sz="2400" dirty="0" smtClean="0"/>
              <a:t> </a:t>
            </a:r>
            <a:r>
              <a:rPr lang="en-US" sz="2400" dirty="0" smtClean="0"/>
              <a:t>do sprinkler e </a:t>
            </a:r>
            <a:r>
              <a:rPr lang="en-US" sz="2400" dirty="0" err="1" smtClean="0"/>
              <a:t>ativação</a:t>
            </a:r>
            <a:r>
              <a:rPr lang="en-US" sz="2400" dirty="0" smtClean="0"/>
              <a:t> da </a:t>
            </a:r>
            <a:r>
              <a:rPr lang="en-US" sz="2400" dirty="0" err="1" smtClean="0"/>
              <a:t>válvula</a:t>
            </a:r>
            <a:r>
              <a:rPr lang="en-US" sz="2400" dirty="0" smtClean="0"/>
              <a:t> de </a:t>
            </a:r>
            <a:r>
              <a:rPr lang="en-US" sz="2400" dirty="0" err="1" smtClean="0"/>
              <a:t>água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do </a:t>
            </a:r>
            <a:r>
              <a:rPr lang="en-US" dirty="0" err="1"/>
              <a:t>gramado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97" y="2319099"/>
            <a:ext cx="1455704" cy="1087286"/>
          </a:xfrm>
          <a:ln w="15875" cmpd="sng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41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9" y="3918700"/>
            <a:ext cx="1455704" cy="11197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32" y="3918700"/>
            <a:ext cx="1525790" cy="11736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22" y="3918700"/>
            <a:ext cx="1476823" cy="11360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8" y="2324280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3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2444620" y="2677886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ight Arrow 16"/>
          <p:cNvSpPr/>
          <p:nvPr/>
        </p:nvSpPr>
        <p:spPr>
          <a:xfrm>
            <a:off x="4947855" y="2676128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ight Arrow 17"/>
          <p:cNvSpPr/>
          <p:nvPr/>
        </p:nvSpPr>
        <p:spPr>
          <a:xfrm>
            <a:off x="7443399" y="2676129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>
            <a:off x="2449742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>
            <a:off x="4912977" y="4281434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>
            <a:off x="7443399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77333" y="1469571"/>
            <a:ext cx="10342120" cy="639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Processamento</a:t>
            </a:r>
            <a:r>
              <a:rPr lang="en-US" sz="2400" dirty="0" smtClean="0">
                <a:solidFill>
                  <a:schemeClr val="tx1"/>
                </a:solidFill>
              </a:rPr>
              <a:t> da </a:t>
            </a:r>
            <a:r>
              <a:rPr lang="en-US" sz="2400" dirty="0" err="1" smtClean="0">
                <a:solidFill>
                  <a:schemeClr val="tx1"/>
                </a:solidFill>
              </a:rPr>
              <a:t>imagem</a:t>
            </a:r>
            <a:r>
              <a:rPr lang="en-US" sz="2400" dirty="0" smtClean="0">
                <a:solidFill>
                  <a:schemeClr val="tx1"/>
                </a:solidFill>
              </a:rPr>
              <a:t> do </a:t>
            </a:r>
            <a:r>
              <a:rPr lang="en-US" sz="2400" dirty="0" err="1" smtClean="0">
                <a:solidFill>
                  <a:schemeClr val="tx1"/>
                </a:solidFill>
              </a:rPr>
              <a:t>gramado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400" dirty="0" smtClean="0">
              <a:solidFill>
                <a:schemeClr val="tx1"/>
              </a:solidFill>
            </a:endParaRPr>
          </a:p>
          <a:p>
            <a:endParaRPr lang="pt-BR" dirty="0"/>
          </a:p>
        </p:txBody>
      </p:sp>
      <p:pic>
        <p:nvPicPr>
          <p:cNvPr id="1026" name="Picture 2" descr="COMgr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5" y="3918700"/>
            <a:ext cx="1525460" cy="1173684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do </a:t>
            </a:r>
            <a:r>
              <a:rPr lang="en-US" dirty="0" err="1"/>
              <a:t>gramado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97" y="2319099"/>
            <a:ext cx="1455704" cy="1087286"/>
          </a:xfrm>
          <a:ln w="15875" cmpd="sng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41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9" y="3918700"/>
            <a:ext cx="1455704" cy="11197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22" y="3918700"/>
            <a:ext cx="1476823" cy="11360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8" y="2324280"/>
            <a:ext cx="1455704" cy="1087285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3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2444620" y="2677886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ight Arrow 16"/>
          <p:cNvSpPr/>
          <p:nvPr/>
        </p:nvSpPr>
        <p:spPr>
          <a:xfrm>
            <a:off x="4947855" y="2676128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ight Arrow 17"/>
          <p:cNvSpPr/>
          <p:nvPr/>
        </p:nvSpPr>
        <p:spPr>
          <a:xfrm>
            <a:off x="7443399" y="2676129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>
            <a:off x="2449742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>
            <a:off x="4912977" y="4281434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>
            <a:off x="7443399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77333" y="1469571"/>
            <a:ext cx="10342120" cy="639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Processamento</a:t>
            </a:r>
            <a:r>
              <a:rPr lang="en-US" sz="2400" dirty="0" smtClean="0">
                <a:solidFill>
                  <a:schemeClr val="tx1"/>
                </a:solidFill>
              </a:rPr>
              <a:t> da </a:t>
            </a:r>
            <a:r>
              <a:rPr lang="en-US" sz="2400" dirty="0" err="1" smtClean="0">
                <a:solidFill>
                  <a:schemeClr val="tx1"/>
                </a:solidFill>
              </a:rPr>
              <a:t>imagem</a:t>
            </a:r>
            <a:r>
              <a:rPr lang="en-US" sz="2400" dirty="0" smtClean="0">
                <a:solidFill>
                  <a:schemeClr val="tx1"/>
                </a:solidFill>
              </a:rPr>
              <a:t> do </a:t>
            </a:r>
            <a:r>
              <a:rPr lang="en-US" sz="2400" dirty="0" err="1" smtClean="0">
                <a:solidFill>
                  <a:schemeClr val="tx1"/>
                </a:solidFill>
              </a:rPr>
              <a:t>gramado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32" y="3918700"/>
            <a:ext cx="1525790" cy="11736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6" name="Picture 2" descr="COMgr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5" y="3918700"/>
            <a:ext cx="1525460" cy="1173684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1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pt-BR" dirty="0" smtClean="0">
                <a:solidFill>
                  <a:schemeClr val="tx1"/>
                </a:solidFill>
              </a:rPr>
              <a:t>Sumário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</a:rPr>
              <a:t>Introdução</a:t>
            </a: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chemeClr val="tx1"/>
                </a:solidFill>
              </a:rPr>
              <a:t>Objetivo</a:t>
            </a:r>
            <a:endParaRPr lang="pt-BR" sz="24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Projeto</a:t>
            </a:r>
            <a:endParaRPr lang="pt-BR" sz="24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</a:rPr>
              <a:t>Desenvolvimento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</a:rPr>
              <a:t>Resultados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</a:rPr>
              <a:t>Conclusão</a:t>
            </a:r>
          </a:p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Imagem</a:t>
            </a:r>
            <a:r>
              <a:rPr lang="en-US" dirty="0" smtClean="0"/>
              <a:t> original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73" y="1469362"/>
            <a:ext cx="6121190" cy="4572000"/>
          </a:xfrm>
          <a:ln w="15875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do </a:t>
            </a:r>
            <a:r>
              <a:rPr lang="en-US" dirty="0" err="1"/>
              <a:t>gramado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97" y="2319099"/>
            <a:ext cx="1455704" cy="1087286"/>
          </a:xfrm>
          <a:ln w="15875" cmpd="sng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41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9" y="3918700"/>
            <a:ext cx="1455704" cy="11197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22" y="3918700"/>
            <a:ext cx="1476823" cy="11360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8" y="2324280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3" y="2319099"/>
            <a:ext cx="1455704" cy="1087285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2444620" y="2677886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ight Arrow 16"/>
          <p:cNvSpPr/>
          <p:nvPr/>
        </p:nvSpPr>
        <p:spPr>
          <a:xfrm>
            <a:off x="4947855" y="2676128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ight Arrow 17"/>
          <p:cNvSpPr/>
          <p:nvPr/>
        </p:nvSpPr>
        <p:spPr>
          <a:xfrm>
            <a:off x="7443399" y="2676129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>
            <a:off x="2449742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>
            <a:off x="4912977" y="4281434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>
            <a:off x="7443399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77333" y="1469571"/>
            <a:ext cx="10342120" cy="639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Processamento</a:t>
            </a:r>
            <a:r>
              <a:rPr lang="en-US" sz="2400" dirty="0" smtClean="0">
                <a:solidFill>
                  <a:schemeClr val="tx1"/>
                </a:solidFill>
              </a:rPr>
              <a:t> da </a:t>
            </a:r>
            <a:r>
              <a:rPr lang="en-US" sz="2400" dirty="0" err="1" smtClean="0">
                <a:solidFill>
                  <a:schemeClr val="tx1"/>
                </a:solidFill>
              </a:rPr>
              <a:t>imagem</a:t>
            </a:r>
            <a:r>
              <a:rPr lang="en-US" sz="2400" dirty="0" smtClean="0">
                <a:solidFill>
                  <a:schemeClr val="tx1"/>
                </a:solidFill>
              </a:rPr>
              <a:t> do </a:t>
            </a:r>
            <a:r>
              <a:rPr lang="en-US" sz="2400" dirty="0" err="1" smtClean="0">
                <a:solidFill>
                  <a:schemeClr val="tx1"/>
                </a:solidFill>
              </a:rPr>
              <a:t>gramado</a:t>
            </a:r>
            <a:endParaRPr lang="pt-BR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32" y="3918700"/>
            <a:ext cx="1525790" cy="11736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4" name="Picture 2" descr="COMgr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5" y="3918700"/>
            <a:ext cx="1525460" cy="1173684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Imagem</a:t>
            </a:r>
            <a:r>
              <a:rPr lang="en-US" dirty="0" smtClean="0"/>
              <a:t> de </a:t>
            </a:r>
            <a:r>
              <a:rPr lang="en-US" i="1" dirty="0" smtClean="0"/>
              <a:t>threshold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24" y="1469362"/>
            <a:ext cx="6121190" cy="4572000"/>
          </a:xfrm>
          <a:ln w="15875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do </a:t>
            </a:r>
            <a:r>
              <a:rPr lang="en-US" dirty="0" err="1"/>
              <a:t>gramado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97" y="2319099"/>
            <a:ext cx="1455704" cy="1087286"/>
          </a:xfrm>
          <a:ln w="44450" cmpd="sng">
            <a:solidFill>
              <a:srgbClr val="FF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41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9" y="3918700"/>
            <a:ext cx="1455704" cy="11197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22" y="3918700"/>
            <a:ext cx="1476823" cy="11360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8" y="2324280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3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2444620" y="2677886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ight Arrow 16"/>
          <p:cNvSpPr/>
          <p:nvPr/>
        </p:nvSpPr>
        <p:spPr>
          <a:xfrm>
            <a:off x="4947855" y="2676128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ight Arrow 17"/>
          <p:cNvSpPr/>
          <p:nvPr/>
        </p:nvSpPr>
        <p:spPr>
          <a:xfrm>
            <a:off x="7443399" y="2676129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>
            <a:off x="2449742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>
            <a:off x="4912977" y="4281434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>
            <a:off x="7443399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77333" y="1469571"/>
            <a:ext cx="10342120" cy="639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Processamento</a:t>
            </a:r>
            <a:r>
              <a:rPr lang="en-US" sz="2400" dirty="0" smtClean="0">
                <a:solidFill>
                  <a:schemeClr val="tx1"/>
                </a:solidFill>
              </a:rPr>
              <a:t> da </a:t>
            </a:r>
            <a:r>
              <a:rPr lang="en-US" sz="2400" dirty="0" err="1" smtClean="0">
                <a:solidFill>
                  <a:schemeClr val="tx1"/>
                </a:solidFill>
              </a:rPr>
              <a:t>imagem</a:t>
            </a:r>
            <a:r>
              <a:rPr lang="en-US" sz="2400" dirty="0" smtClean="0">
                <a:solidFill>
                  <a:schemeClr val="tx1"/>
                </a:solidFill>
              </a:rPr>
              <a:t> do </a:t>
            </a:r>
            <a:r>
              <a:rPr lang="en-US" sz="2400" dirty="0" err="1" smtClean="0">
                <a:solidFill>
                  <a:schemeClr val="tx1"/>
                </a:solidFill>
              </a:rPr>
              <a:t>gramado</a:t>
            </a:r>
            <a:endParaRPr lang="pt-BR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32" y="3918700"/>
            <a:ext cx="1525790" cy="11736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4" name="Picture 2" descr="COMgr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5" y="3918700"/>
            <a:ext cx="1525460" cy="1173684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4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após</a:t>
            </a:r>
            <a:r>
              <a:rPr lang="en-US" dirty="0" smtClean="0"/>
              <a:t> </a:t>
            </a:r>
            <a:r>
              <a:rPr lang="en-US" dirty="0" err="1" smtClean="0"/>
              <a:t>função</a:t>
            </a:r>
            <a:r>
              <a:rPr lang="en-US" dirty="0" smtClean="0"/>
              <a:t> </a:t>
            </a:r>
            <a:r>
              <a:rPr lang="en-US" dirty="0" err="1" smtClean="0"/>
              <a:t>morfológica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24" y="1470025"/>
            <a:ext cx="6121190" cy="4572000"/>
          </a:xfrm>
          <a:ln w="15875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do </a:t>
            </a:r>
            <a:r>
              <a:rPr lang="en-US" dirty="0" err="1"/>
              <a:t>gramado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97" y="2319099"/>
            <a:ext cx="1455704" cy="1087286"/>
          </a:xfrm>
          <a:ln w="15875" cmpd="sng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41" y="2319099"/>
            <a:ext cx="1455704" cy="1087285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9" y="3918700"/>
            <a:ext cx="1455704" cy="11197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22" y="3918700"/>
            <a:ext cx="1476823" cy="11360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8" y="2324280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3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2444620" y="2677886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ight Arrow 16"/>
          <p:cNvSpPr/>
          <p:nvPr/>
        </p:nvSpPr>
        <p:spPr>
          <a:xfrm>
            <a:off x="4947855" y="2676128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ight Arrow 17"/>
          <p:cNvSpPr/>
          <p:nvPr/>
        </p:nvSpPr>
        <p:spPr>
          <a:xfrm>
            <a:off x="7443399" y="2676129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>
            <a:off x="2449742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>
            <a:off x="4912977" y="4281434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>
            <a:off x="7443399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77333" y="1469571"/>
            <a:ext cx="10342120" cy="639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Processamento</a:t>
            </a:r>
            <a:r>
              <a:rPr lang="en-US" sz="2400" dirty="0" smtClean="0">
                <a:solidFill>
                  <a:schemeClr val="tx1"/>
                </a:solidFill>
              </a:rPr>
              <a:t> da </a:t>
            </a:r>
            <a:r>
              <a:rPr lang="en-US" sz="2400" dirty="0" err="1" smtClean="0">
                <a:solidFill>
                  <a:schemeClr val="tx1"/>
                </a:solidFill>
              </a:rPr>
              <a:t>imagem</a:t>
            </a:r>
            <a:r>
              <a:rPr lang="en-US" sz="2400" dirty="0" smtClean="0">
                <a:solidFill>
                  <a:schemeClr val="tx1"/>
                </a:solidFill>
              </a:rPr>
              <a:t> do </a:t>
            </a:r>
            <a:r>
              <a:rPr lang="en-US" sz="2400" dirty="0" err="1" smtClean="0">
                <a:solidFill>
                  <a:schemeClr val="tx1"/>
                </a:solidFill>
              </a:rPr>
              <a:t>gramado</a:t>
            </a:r>
            <a:endParaRPr lang="pt-BR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32" y="3918700"/>
            <a:ext cx="1525790" cy="11736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4" name="Picture 2" descr="COMgr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5" y="3909369"/>
            <a:ext cx="1525460" cy="1173684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50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Imagem</a:t>
            </a:r>
            <a:r>
              <a:rPr lang="en-US" dirty="0" smtClean="0"/>
              <a:t> com </a:t>
            </a:r>
            <a:r>
              <a:rPr lang="en-US" dirty="0" err="1" smtClean="0"/>
              <a:t>apenas</a:t>
            </a:r>
            <a:r>
              <a:rPr lang="en-US" dirty="0" smtClean="0"/>
              <a:t> </a:t>
            </a:r>
            <a:r>
              <a:rPr lang="en-US" dirty="0" err="1" smtClean="0"/>
              <a:t>grama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24" y="1470025"/>
            <a:ext cx="6121190" cy="4572000"/>
          </a:xfrm>
          <a:ln w="15875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5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do </a:t>
            </a:r>
            <a:r>
              <a:rPr lang="en-US" dirty="0" err="1"/>
              <a:t>gramado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97" y="2319099"/>
            <a:ext cx="1455704" cy="1087286"/>
          </a:xfrm>
          <a:ln w="15875" cmpd="sng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41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9" y="3918700"/>
            <a:ext cx="1455704" cy="1119772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22" y="3918700"/>
            <a:ext cx="1476823" cy="11360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8" y="2324280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3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2444620" y="2677886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ight Arrow 16"/>
          <p:cNvSpPr/>
          <p:nvPr/>
        </p:nvSpPr>
        <p:spPr>
          <a:xfrm>
            <a:off x="4947855" y="2676128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ight Arrow 17"/>
          <p:cNvSpPr/>
          <p:nvPr/>
        </p:nvSpPr>
        <p:spPr>
          <a:xfrm>
            <a:off x="7443399" y="2676129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>
            <a:off x="2449742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>
            <a:off x="4912977" y="4281434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>
            <a:off x="7443399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77333" y="1469571"/>
            <a:ext cx="10342120" cy="639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Processamento</a:t>
            </a:r>
            <a:r>
              <a:rPr lang="en-US" sz="2400" dirty="0" smtClean="0">
                <a:solidFill>
                  <a:schemeClr val="tx1"/>
                </a:solidFill>
              </a:rPr>
              <a:t> da </a:t>
            </a:r>
            <a:r>
              <a:rPr lang="en-US" sz="2400" dirty="0" err="1" smtClean="0">
                <a:solidFill>
                  <a:schemeClr val="tx1"/>
                </a:solidFill>
              </a:rPr>
              <a:t>imagem</a:t>
            </a:r>
            <a:r>
              <a:rPr lang="en-US" sz="2400" dirty="0" smtClean="0">
                <a:solidFill>
                  <a:schemeClr val="tx1"/>
                </a:solidFill>
              </a:rPr>
              <a:t> do </a:t>
            </a:r>
            <a:r>
              <a:rPr lang="en-US" sz="2400" dirty="0" err="1" smtClean="0">
                <a:solidFill>
                  <a:schemeClr val="tx1"/>
                </a:solidFill>
              </a:rPr>
              <a:t>gramado</a:t>
            </a:r>
            <a:endParaRPr lang="pt-BR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32" y="3918700"/>
            <a:ext cx="1525790" cy="11736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4" name="Picture 2" descr="COMgr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5" y="3918700"/>
            <a:ext cx="1525460" cy="1173684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quadriculada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19" y="1470025"/>
            <a:ext cx="5943600" cy="4572000"/>
          </a:xfrm>
          <a:ln w="15875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9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do </a:t>
            </a:r>
            <a:r>
              <a:rPr lang="en-US" dirty="0" err="1"/>
              <a:t>gramado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97" y="2319099"/>
            <a:ext cx="1455704" cy="1087286"/>
          </a:xfrm>
          <a:ln w="15875" cmpd="sng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41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9" y="3918700"/>
            <a:ext cx="1455704" cy="11197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22" y="3918700"/>
            <a:ext cx="1476823" cy="11360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8" y="2324280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3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2444620" y="2677886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ight Arrow 16"/>
          <p:cNvSpPr/>
          <p:nvPr/>
        </p:nvSpPr>
        <p:spPr>
          <a:xfrm>
            <a:off x="4947855" y="2676128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ight Arrow 17"/>
          <p:cNvSpPr/>
          <p:nvPr/>
        </p:nvSpPr>
        <p:spPr>
          <a:xfrm>
            <a:off x="7443399" y="2676129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>
            <a:off x="2449742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>
            <a:off x="4912977" y="4281434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>
            <a:off x="7443399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77333" y="1469571"/>
            <a:ext cx="10342120" cy="639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Processamento</a:t>
            </a:r>
            <a:r>
              <a:rPr lang="en-US" sz="2400" dirty="0" smtClean="0">
                <a:solidFill>
                  <a:schemeClr val="tx1"/>
                </a:solidFill>
              </a:rPr>
              <a:t> da </a:t>
            </a:r>
            <a:r>
              <a:rPr lang="en-US" sz="2400" dirty="0" err="1" smtClean="0">
                <a:solidFill>
                  <a:schemeClr val="tx1"/>
                </a:solidFill>
              </a:rPr>
              <a:t>imagem</a:t>
            </a:r>
            <a:r>
              <a:rPr lang="en-US" sz="2400" dirty="0" smtClean="0">
                <a:solidFill>
                  <a:schemeClr val="tx1"/>
                </a:solidFill>
              </a:rPr>
              <a:t> do </a:t>
            </a:r>
            <a:r>
              <a:rPr lang="en-US" sz="2400" dirty="0" err="1" smtClean="0">
                <a:solidFill>
                  <a:schemeClr val="tx1"/>
                </a:solidFill>
              </a:rPr>
              <a:t>gramado</a:t>
            </a:r>
            <a:endParaRPr lang="pt-BR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32" y="3918700"/>
            <a:ext cx="1525790" cy="11736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6" name="Picture 2" descr="COMgr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5" y="3918700"/>
            <a:ext cx="1525460" cy="1173684"/>
          </a:xfrm>
          <a:prstGeom prst="rect">
            <a:avLst/>
          </a:prstGeom>
          <a:noFill/>
          <a:ln w="444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err="1" smtClean="0"/>
              <a:t>Introdução</a:t>
            </a:r>
            <a:endParaRPr lang="pt-BR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" dirty="0" smtClean="0"/>
          </a:p>
          <a:p>
            <a:pPr algn="just"/>
            <a:endParaRPr lang="en" dirty="0"/>
          </a:p>
          <a:p>
            <a:pPr algn="just"/>
            <a:endParaRPr lang="en" dirty="0" smtClean="0"/>
          </a:p>
          <a:p>
            <a:pPr marL="0" indent="0" algn="just">
              <a:buNone/>
            </a:pPr>
            <a:endParaRPr lang="en" dirty="0" smtClean="0"/>
          </a:p>
          <a:p>
            <a:pPr algn="just"/>
            <a:r>
              <a:rPr lang="en" dirty="0" smtClean="0"/>
              <a:t>Evolução </a:t>
            </a:r>
            <a:r>
              <a:rPr lang="en" dirty="0" smtClean="0"/>
              <a:t>dos sistemas eletrônicos e </a:t>
            </a:r>
            <a:r>
              <a:rPr lang="en" dirty="0" smtClean="0"/>
              <a:t>computacionais</a:t>
            </a:r>
            <a:r>
              <a:rPr lang="en" dirty="0"/>
              <a:t>.</a:t>
            </a:r>
            <a:endParaRPr lang="en" dirty="0" smtClean="0"/>
          </a:p>
          <a:p>
            <a:pPr algn="just"/>
            <a:r>
              <a:rPr lang="en" dirty="0" smtClean="0"/>
              <a:t>Desperdício </a:t>
            </a:r>
            <a:r>
              <a:rPr lang="en" dirty="0" smtClean="0"/>
              <a:t>de recursos naturais no âmbito residencial.</a:t>
            </a:r>
            <a:endParaRPr lang="en" dirty="0"/>
          </a:p>
          <a:p>
            <a:r>
              <a:rPr lang="en-US" dirty="0" err="1" smtClean="0"/>
              <a:t>Sustentabilidade</a:t>
            </a:r>
            <a:r>
              <a:rPr lang="en-US" dirty="0" smtClean="0"/>
              <a:t>: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basta</a:t>
            </a:r>
            <a:r>
              <a:rPr lang="en-US" dirty="0" smtClean="0"/>
              <a:t> </a:t>
            </a:r>
            <a:r>
              <a:rPr lang="en-US" dirty="0" err="1" smtClean="0"/>
              <a:t>coletar</a:t>
            </a:r>
            <a:r>
              <a:rPr lang="en-US" dirty="0" smtClean="0"/>
              <a:t> </a:t>
            </a:r>
            <a:r>
              <a:rPr lang="en-US" dirty="0" err="1"/>
              <a:t>á</a:t>
            </a:r>
            <a:r>
              <a:rPr lang="en-US" dirty="0" err="1" smtClean="0"/>
              <a:t>gua</a:t>
            </a:r>
            <a:r>
              <a:rPr lang="en-US" dirty="0" smtClean="0"/>
              <a:t> da </a:t>
            </a:r>
            <a:r>
              <a:rPr lang="en-US" dirty="0" err="1" smtClean="0"/>
              <a:t>chuva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Deve</a:t>
            </a:r>
            <a:r>
              <a:rPr lang="en-US" dirty="0" smtClean="0">
                <a:sym typeface="Wingdings" panose="05000000000000000000" pitchFamily="2" charset="2"/>
              </a:rPr>
              <a:t>-se </a:t>
            </a:r>
            <a:r>
              <a:rPr lang="en-US" dirty="0" err="1" smtClean="0">
                <a:sym typeface="Wingdings" panose="05000000000000000000" pitchFamily="2" charset="2"/>
              </a:rPr>
              <a:t>utilizar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esse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recurso</a:t>
            </a:r>
            <a:r>
              <a:rPr lang="en-US" dirty="0" smtClean="0">
                <a:sym typeface="Wingdings" panose="05000000000000000000" pitchFamily="2" charset="2"/>
              </a:rPr>
              <a:t> com </a:t>
            </a:r>
            <a:r>
              <a:rPr lang="pt-BR" dirty="0" smtClean="0">
                <a:sym typeface="Wingdings" panose="05000000000000000000" pitchFamily="2" charset="2"/>
              </a:rPr>
              <a:t>inteligência</a:t>
            </a:r>
            <a:r>
              <a:rPr lang="en-US" dirty="0" smtClean="0">
                <a:sym typeface="Wingdings" panose="05000000000000000000" pitchFamily="2" charset="2"/>
              </a:rPr>
              <a:t> !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pPr algn="ctr"/>
            <a:r>
              <a:rPr lang="en-US" sz="1800" dirty="0" err="1" smtClean="0"/>
              <a:t>Contexto</a:t>
            </a:r>
            <a:r>
              <a:rPr lang="en-US" sz="1800" dirty="0" smtClean="0"/>
              <a:t> e </a:t>
            </a:r>
            <a:r>
              <a:rPr lang="en-US" sz="1800" dirty="0" err="1" smtClean="0"/>
              <a:t>motivação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quadriculada</a:t>
            </a:r>
            <a:r>
              <a:rPr lang="en-US" dirty="0" smtClean="0"/>
              <a:t> com o </a:t>
            </a:r>
            <a:r>
              <a:rPr lang="en-US" i="1" dirty="0" smtClean="0"/>
              <a:t>grid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2" descr="COMgr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219" y="1468377"/>
            <a:ext cx="5943600" cy="457298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1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do </a:t>
            </a:r>
            <a:r>
              <a:rPr lang="en-US" dirty="0" err="1"/>
              <a:t>gramado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97" y="2319099"/>
            <a:ext cx="1455704" cy="1087286"/>
          </a:xfrm>
          <a:ln w="15875" cmpd="sng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41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9" y="3918700"/>
            <a:ext cx="1455704" cy="11197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22" y="3918700"/>
            <a:ext cx="1476823" cy="11360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8" y="2324280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3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2444620" y="2677886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ight Arrow 16"/>
          <p:cNvSpPr/>
          <p:nvPr/>
        </p:nvSpPr>
        <p:spPr>
          <a:xfrm>
            <a:off x="4947855" y="2676128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ight Arrow 17"/>
          <p:cNvSpPr/>
          <p:nvPr/>
        </p:nvSpPr>
        <p:spPr>
          <a:xfrm>
            <a:off x="7443399" y="2676129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>
            <a:off x="2449742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>
            <a:off x="4912977" y="4281434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>
            <a:off x="7443399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77333" y="1469571"/>
            <a:ext cx="10342120" cy="639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Processamento</a:t>
            </a:r>
            <a:r>
              <a:rPr lang="en-US" sz="2400" dirty="0" smtClean="0">
                <a:solidFill>
                  <a:schemeClr val="tx1"/>
                </a:solidFill>
              </a:rPr>
              <a:t> da </a:t>
            </a:r>
            <a:r>
              <a:rPr lang="en-US" sz="2400" dirty="0" err="1" smtClean="0">
                <a:solidFill>
                  <a:schemeClr val="tx1"/>
                </a:solidFill>
              </a:rPr>
              <a:t>imagem</a:t>
            </a:r>
            <a:r>
              <a:rPr lang="en-US" sz="2400" dirty="0" smtClean="0">
                <a:solidFill>
                  <a:schemeClr val="tx1"/>
                </a:solidFill>
              </a:rPr>
              <a:t> do </a:t>
            </a:r>
            <a:r>
              <a:rPr lang="en-US" sz="2400" dirty="0" err="1" smtClean="0">
                <a:solidFill>
                  <a:schemeClr val="tx1"/>
                </a:solidFill>
              </a:rPr>
              <a:t>gramado</a:t>
            </a:r>
            <a:endParaRPr lang="pt-BR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32" y="3918700"/>
            <a:ext cx="1525790" cy="1173684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pic>
        <p:nvPicPr>
          <p:cNvPr id="24" name="Picture 2" descr="COMgr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5" y="3918700"/>
            <a:ext cx="1525460" cy="1173684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86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Imagem</a:t>
            </a:r>
            <a:r>
              <a:rPr lang="en-US" dirty="0" smtClean="0"/>
              <a:t> da </a:t>
            </a:r>
            <a:r>
              <a:rPr lang="en-US" dirty="0" err="1" smtClean="0"/>
              <a:t>máscara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19" y="1470025"/>
            <a:ext cx="5943600" cy="4572000"/>
          </a:xfrm>
          <a:ln w="15875">
            <a:solidFill>
              <a:srgbClr val="00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do </a:t>
            </a:r>
            <a:r>
              <a:rPr lang="en-US" dirty="0" err="1"/>
              <a:t>gramado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97" y="2319099"/>
            <a:ext cx="1455704" cy="1087286"/>
          </a:xfrm>
          <a:ln w="15875" cmpd="sng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41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9" y="3918700"/>
            <a:ext cx="1455704" cy="11197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22" y="3918700"/>
            <a:ext cx="1476823" cy="1136017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8" y="2324280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53" y="2319099"/>
            <a:ext cx="1455704" cy="108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2444620" y="2677886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ight Arrow 16"/>
          <p:cNvSpPr/>
          <p:nvPr/>
        </p:nvSpPr>
        <p:spPr>
          <a:xfrm>
            <a:off x="4947855" y="2676128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ight Arrow 17"/>
          <p:cNvSpPr/>
          <p:nvPr/>
        </p:nvSpPr>
        <p:spPr>
          <a:xfrm>
            <a:off x="7443399" y="2676129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ight Arrow 18"/>
          <p:cNvSpPr/>
          <p:nvPr/>
        </p:nvSpPr>
        <p:spPr>
          <a:xfrm>
            <a:off x="2449742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ight Arrow 19"/>
          <p:cNvSpPr/>
          <p:nvPr/>
        </p:nvSpPr>
        <p:spPr>
          <a:xfrm>
            <a:off x="4912977" y="4281434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>
            <a:off x="7443399" y="4271070"/>
            <a:ext cx="643813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77333" y="1469571"/>
            <a:ext cx="10342120" cy="639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Processamento</a:t>
            </a:r>
            <a:r>
              <a:rPr lang="en-US" sz="2400" dirty="0" smtClean="0">
                <a:solidFill>
                  <a:schemeClr val="tx1"/>
                </a:solidFill>
              </a:rPr>
              <a:t> da </a:t>
            </a:r>
            <a:r>
              <a:rPr lang="en-US" sz="2400" dirty="0" err="1" smtClean="0">
                <a:solidFill>
                  <a:schemeClr val="tx1"/>
                </a:solidFill>
              </a:rPr>
              <a:t>imagem</a:t>
            </a:r>
            <a:r>
              <a:rPr lang="en-US" sz="2400" dirty="0" smtClean="0">
                <a:solidFill>
                  <a:schemeClr val="tx1"/>
                </a:solidFill>
              </a:rPr>
              <a:t> do </a:t>
            </a:r>
            <a:r>
              <a:rPr lang="en-US" sz="2400" dirty="0" err="1" smtClean="0">
                <a:solidFill>
                  <a:schemeClr val="tx1"/>
                </a:solidFill>
              </a:rPr>
              <a:t>gramado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400" dirty="0" smtClean="0">
              <a:solidFill>
                <a:schemeClr val="tx1"/>
              </a:solidFill>
            </a:endParaRPr>
          </a:p>
          <a:p>
            <a:endParaRPr lang="pt-BR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32" y="3918700"/>
            <a:ext cx="1525790" cy="11736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4" name="Picture 2" descr="COMgri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75" y="3918700"/>
            <a:ext cx="1525460" cy="1173684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34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Imagem</a:t>
            </a:r>
            <a:r>
              <a:rPr lang="en-US" dirty="0" smtClean="0"/>
              <a:t> com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obtidos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19" y="1470025"/>
            <a:ext cx="5943600" cy="4572000"/>
          </a:xfrm>
          <a:ln w="15875">
            <a:solidFill>
              <a:srgbClr val="00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572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Alteração</a:t>
            </a:r>
            <a:r>
              <a:rPr lang="en-US" dirty="0" smtClean="0"/>
              <a:t> dos </a:t>
            </a:r>
            <a:r>
              <a:rPr lang="en-US" dirty="0" err="1" smtClean="0"/>
              <a:t>valores</a:t>
            </a:r>
            <a:r>
              <a:rPr lang="en-US" dirty="0" smtClean="0"/>
              <a:t> dos </a:t>
            </a:r>
            <a:r>
              <a:rPr lang="en-US" dirty="0" err="1" smtClean="0"/>
              <a:t>limites</a:t>
            </a:r>
            <a:r>
              <a:rPr lang="en-US" dirty="0" smtClean="0"/>
              <a:t> RGB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1416280"/>
            <a:ext cx="4185623" cy="576262"/>
          </a:xfrm>
        </p:spPr>
        <p:txBody>
          <a:bodyPr/>
          <a:lstStyle/>
          <a:p>
            <a:r>
              <a:rPr lang="en-US" dirty="0" err="1" smtClean="0"/>
              <a:t>Falso</a:t>
            </a:r>
            <a:r>
              <a:rPr lang="en-US" dirty="0" smtClean="0"/>
              <a:t> </a:t>
            </a:r>
            <a:r>
              <a:rPr lang="en-US" dirty="0" err="1" smtClean="0"/>
              <a:t>Positivo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163497"/>
            <a:ext cx="4185623" cy="3877866"/>
          </a:xfrm>
        </p:spPr>
        <p:txBody>
          <a:bodyPr/>
          <a:lstStyle/>
          <a:p>
            <a:r>
              <a:rPr lang="en-US" dirty="0" smtClean="0"/>
              <a:t>Um </a:t>
            </a:r>
            <a:r>
              <a:rPr lang="en-US" dirty="0" err="1" smtClean="0"/>
              <a:t>bloco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acusado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programa</a:t>
            </a:r>
            <a:r>
              <a:rPr lang="en-US" dirty="0" smtClean="0"/>
              <a:t>, mas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usuário</a:t>
            </a:r>
            <a:r>
              <a:rPr lang="en-US" dirty="0" smtClean="0"/>
              <a:t>.</a:t>
            </a:r>
          </a:p>
          <a:p>
            <a:r>
              <a:rPr lang="en-US" dirty="0" smtClean="0"/>
              <a:t>É </a:t>
            </a:r>
            <a:r>
              <a:rPr lang="en-US" dirty="0" err="1" smtClean="0"/>
              <a:t>necessário</a:t>
            </a:r>
            <a:r>
              <a:rPr lang="en-US" dirty="0" smtClean="0"/>
              <a:t> </a:t>
            </a:r>
            <a:r>
              <a:rPr lang="en-US" dirty="0" err="1" smtClean="0"/>
              <a:t>aumentar</a:t>
            </a:r>
            <a:r>
              <a:rPr lang="en-US" dirty="0" smtClean="0"/>
              <a:t> a </a:t>
            </a:r>
            <a:r>
              <a:rPr lang="en-US" dirty="0" err="1" smtClean="0"/>
              <a:t>distância</a:t>
            </a:r>
            <a:r>
              <a:rPr lang="en-US" dirty="0" smtClean="0"/>
              <a:t> entre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limites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1416280"/>
            <a:ext cx="4185618" cy="576262"/>
          </a:xfrm>
        </p:spPr>
        <p:txBody>
          <a:bodyPr/>
          <a:lstStyle/>
          <a:p>
            <a:r>
              <a:rPr lang="en-US" dirty="0" err="1" smtClean="0"/>
              <a:t>Falso</a:t>
            </a:r>
            <a:r>
              <a:rPr lang="en-US" dirty="0" smtClean="0"/>
              <a:t> </a:t>
            </a:r>
            <a:r>
              <a:rPr lang="en-US" dirty="0" err="1" smtClean="0"/>
              <a:t>Negativo</a:t>
            </a:r>
            <a:endParaRPr lang="pt-B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163497"/>
            <a:ext cx="4185617" cy="3877866"/>
          </a:xfrm>
        </p:spPr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bloco</a:t>
            </a:r>
            <a:r>
              <a:rPr lang="en-US" dirty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/>
              <a:t>acusado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, mas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usuário</a:t>
            </a:r>
            <a:r>
              <a:rPr lang="en-US" dirty="0"/>
              <a:t>.</a:t>
            </a:r>
            <a:endParaRPr lang="pt-BR" dirty="0"/>
          </a:p>
          <a:p>
            <a:r>
              <a:rPr lang="en-US" dirty="0"/>
              <a:t>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 smtClean="0"/>
              <a:t>diminuir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distância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limites</a:t>
            </a:r>
            <a:r>
              <a:rPr lang="en-US" dirty="0"/>
              <a:t>.</a:t>
            </a:r>
            <a:endParaRPr lang="pt-BR" dirty="0"/>
          </a:p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Falso</a:t>
            </a:r>
            <a:r>
              <a:rPr lang="en-US" dirty="0" smtClean="0"/>
              <a:t> </a:t>
            </a:r>
            <a:r>
              <a:rPr lang="en-US" dirty="0" err="1" smtClean="0"/>
              <a:t>Positivo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FF0000"/>
                </a:solidFill>
              </a:rPr>
              <a:t>		x</a:t>
            </a:r>
            <a:r>
              <a:rPr lang="en-US" dirty="0" smtClean="0"/>
              <a:t>-</a:t>
            </a:r>
            <a:r>
              <a:rPr lang="en-US" dirty="0"/>
              <a:t>------(-----------------------------------------------)--------------</a:t>
            </a:r>
            <a:r>
              <a:rPr lang="en-US" dirty="0">
                <a:solidFill>
                  <a:srgbClr val="FF0000"/>
                </a:solidFill>
              </a:rPr>
              <a:t>x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    (-----------------------------------------------------------------------)</a:t>
            </a:r>
            <a:endParaRPr lang="en-US" dirty="0"/>
          </a:p>
          <a:p>
            <a:r>
              <a:rPr lang="en-US" dirty="0" smtClean="0"/>
              <a:t>Novo </a:t>
            </a:r>
            <a:r>
              <a:rPr lang="en-US" dirty="0" err="1" smtClean="0"/>
              <a:t>limite</a:t>
            </a:r>
            <a:r>
              <a:rPr lang="en-US" dirty="0" smtClean="0"/>
              <a:t> inferior = </a:t>
            </a:r>
            <a:r>
              <a:rPr lang="en-US" dirty="0" err="1" smtClean="0">
                <a:solidFill>
                  <a:srgbClr val="FF0000"/>
                </a:solidFill>
              </a:rPr>
              <a:t>menor</a:t>
            </a:r>
            <a:r>
              <a:rPr lang="en-US" dirty="0" smtClean="0">
                <a:solidFill>
                  <a:srgbClr val="FF0000"/>
                </a:solidFill>
              </a:rPr>
              <a:t> valor</a:t>
            </a:r>
          </a:p>
          <a:p>
            <a:r>
              <a:rPr lang="en-US" dirty="0" smtClean="0"/>
              <a:t>Novo </a:t>
            </a:r>
            <a:r>
              <a:rPr lang="en-US" dirty="0" err="1" smtClean="0"/>
              <a:t>limite</a:t>
            </a:r>
            <a:r>
              <a:rPr lang="en-US" dirty="0" smtClean="0"/>
              <a:t> superior = </a:t>
            </a:r>
            <a:r>
              <a:rPr lang="en-US" dirty="0" err="1" smtClean="0">
                <a:solidFill>
                  <a:srgbClr val="FF0000"/>
                </a:solidFill>
              </a:rPr>
              <a:t>maior</a:t>
            </a:r>
            <a:r>
              <a:rPr lang="en-US" dirty="0" smtClean="0">
                <a:solidFill>
                  <a:srgbClr val="FF0000"/>
                </a:solidFill>
              </a:rPr>
              <a:t> valor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29097" y="2119992"/>
            <a:ext cx="9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Limite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inferior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5978434" y="2119991"/>
            <a:ext cx="105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Limite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superior</a:t>
            </a:r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1358538" y="2119990"/>
            <a:ext cx="70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Valor de R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54388" y="2119990"/>
            <a:ext cx="70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Valor de R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>
            <a:off x="1711235" y="1889760"/>
            <a:ext cx="0" cy="2302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741921" y="1889760"/>
            <a:ext cx="0" cy="2302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429692" y="1889760"/>
            <a:ext cx="0" cy="230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57406" y="1889760"/>
            <a:ext cx="0" cy="230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74061" t="-6218" b="-2"/>
          <a:stretch/>
        </p:blipFill>
        <p:spPr>
          <a:xfrm rot="5400000">
            <a:off x="6947399" y="3426688"/>
            <a:ext cx="1573800" cy="1719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74061" t="-6218" b="-2"/>
          <a:stretch/>
        </p:blipFill>
        <p:spPr>
          <a:xfrm rot="5400000">
            <a:off x="962434" y="3467224"/>
            <a:ext cx="1573800" cy="1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1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Falso</a:t>
            </a:r>
            <a:r>
              <a:rPr lang="en-US" dirty="0" smtClean="0"/>
              <a:t> </a:t>
            </a:r>
            <a:r>
              <a:rPr lang="en-US" dirty="0" err="1" smtClean="0"/>
              <a:t>Negativo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38041"/>
            <a:ext cx="8832427" cy="4803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		</a:t>
            </a:r>
            <a:r>
              <a:rPr lang="en-US" dirty="0" smtClean="0"/>
              <a:t>(---------------</a:t>
            </a:r>
            <a:r>
              <a:rPr lang="en-US" dirty="0" smtClean="0">
                <a:solidFill>
                  <a:srgbClr val="FF0000"/>
                </a:solidFill>
              </a:rPr>
              <a:t>+</a:t>
            </a:r>
            <a:r>
              <a:rPr lang="en-US" dirty="0" smtClean="0"/>
              <a:t>---------------</a:t>
            </a:r>
            <a:r>
              <a:rPr lang="en-US" dirty="0" smtClean="0">
                <a:solidFill>
                  <a:srgbClr val="0070C0"/>
                </a:solidFill>
              </a:rPr>
              <a:t>A</a:t>
            </a:r>
            <a:r>
              <a:rPr lang="en-US" dirty="0" smtClean="0"/>
              <a:t>---------------</a:t>
            </a:r>
            <a:r>
              <a:rPr lang="en-US" dirty="0" smtClean="0">
                <a:solidFill>
                  <a:srgbClr val="FF0000"/>
                </a:solidFill>
              </a:rPr>
              <a:t>+</a:t>
            </a:r>
            <a:r>
              <a:rPr lang="en-US" dirty="0" smtClean="0"/>
              <a:t>---------------)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(--------</a:t>
            </a:r>
            <a:r>
              <a:rPr lang="en-US" dirty="0" smtClean="0">
                <a:solidFill>
                  <a:srgbClr val="FF0000"/>
                </a:solidFill>
              </a:rPr>
              <a:t>+</a:t>
            </a:r>
            <a:r>
              <a:rPr lang="en-US" dirty="0" smtClean="0"/>
              <a:t>--------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 smtClean="0"/>
              <a:t>----------------------</a:t>
            </a:r>
            <a:r>
              <a:rPr lang="en-US" dirty="0" smtClean="0">
                <a:solidFill>
                  <a:srgbClr val="FF0000"/>
                </a:solidFill>
              </a:rPr>
              <a:t>+</a:t>
            </a:r>
            <a:r>
              <a:rPr lang="en-US" dirty="0" smtClean="0"/>
              <a:t>----------------------)	</a:t>
            </a:r>
            <a:r>
              <a:rPr lang="en-US" dirty="0" err="1" smtClean="0"/>
              <a:t>Menor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		</a:t>
            </a:r>
            <a:r>
              <a:rPr lang="en-US" dirty="0" smtClean="0"/>
              <a:t>(----------------------</a:t>
            </a:r>
            <a:r>
              <a:rPr lang="en-US" dirty="0" smtClean="0">
                <a:solidFill>
                  <a:srgbClr val="FF0000"/>
                </a:solidFill>
              </a:rPr>
              <a:t>+</a:t>
            </a:r>
            <a:r>
              <a:rPr lang="en-US" dirty="0" smtClean="0"/>
              <a:t>----------------------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 smtClean="0"/>
              <a:t>--------</a:t>
            </a:r>
            <a:r>
              <a:rPr lang="en-US" dirty="0" smtClean="0">
                <a:solidFill>
                  <a:srgbClr val="FF0000"/>
                </a:solidFill>
              </a:rPr>
              <a:t>+</a:t>
            </a:r>
            <a:r>
              <a:rPr lang="en-US" dirty="0" smtClean="0"/>
              <a:t>--------)	</a:t>
            </a:r>
            <a:r>
              <a:rPr lang="en-US" dirty="0" err="1" smtClean="0"/>
              <a:t>Maior</a:t>
            </a:r>
            <a:r>
              <a:rPr lang="en-US" dirty="0" smtClean="0"/>
              <a:t> media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	</a:t>
            </a:r>
            <a:r>
              <a:rPr lang="en-US" dirty="0" smtClean="0">
                <a:solidFill>
                  <a:srgbClr val="FF0000"/>
                </a:solidFill>
              </a:rPr>
              <a:t>xx	x	x</a:t>
            </a:r>
            <a:r>
              <a:rPr lang="en-US" dirty="0" smtClean="0"/>
              <a:t>	  (------------------) </a:t>
            </a:r>
            <a:r>
              <a:rPr lang="en-US" dirty="0" smtClean="0">
                <a:solidFill>
                  <a:srgbClr val="FF0000"/>
                </a:solidFill>
              </a:rPr>
              <a:t>x         </a:t>
            </a:r>
            <a:r>
              <a:rPr lang="en-US" dirty="0" err="1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xxxx</a:t>
            </a:r>
            <a:r>
              <a:rPr lang="en-US" dirty="0" smtClean="0">
                <a:solidFill>
                  <a:srgbClr val="FF0000"/>
                </a:solidFill>
              </a:rPr>
              <a:t>      x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sz="1600" dirty="0" smtClean="0"/>
              <a:t>Novo </a:t>
            </a:r>
            <a:r>
              <a:rPr lang="en-US" sz="1600" dirty="0" err="1"/>
              <a:t>limite</a:t>
            </a:r>
            <a:r>
              <a:rPr lang="en-US" sz="1600" dirty="0"/>
              <a:t> inferior = </a:t>
            </a:r>
            <a:r>
              <a:rPr lang="en-US" sz="1600" dirty="0" err="1">
                <a:solidFill>
                  <a:srgbClr val="FF0000"/>
                </a:solidFill>
              </a:rPr>
              <a:t>metade</a:t>
            </a:r>
            <a:r>
              <a:rPr lang="en-US" sz="1600" dirty="0">
                <a:solidFill>
                  <a:srgbClr val="FF0000"/>
                </a:solidFill>
              </a:rPr>
              <a:t> da </a:t>
            </a:r>
            <a:r>
              <a:rPr lang="en-US" sz="1600" dirty="0" err="1">
                <a:solidFill>
                  <a:srgbClr val="FF0000"/>
                </a:solidFill>
              </a:rPr>
              <a:t>diferença</a:t>
            </a:r>
            <a:r>
              <a:rPr lang="en-US" sz="1600" dirty="0">
                <a:solidFill>
                  <a:srgbClr val="FF0000"/>
                </a:solidFill>
              </a:rPr>
              <a:t> entre a </a:t>
            </a:r>
            <a:r>
              <a:rPr lang="en-US" sz="1600" dirty="0" err="1" smtClean="0">
                <a:solidFill>
                  <a:srgbClr val="FF0000"/>
                </a:solidFill>
              </a:rPr>
              <a:t>maior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média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e o </a:t>
            </a:r>
            <a:r>
              <a:rPr lang="en-US" sz="1600" dirty="0" err="1">
                <a:solidFill>
                  <a:srgbClr val="FF0000"/>
                </a:solidFill>
              </a:rPr>
              <a:t>limite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inferior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Novo </a:t>
            </a:r>
            <a:r>
              <a:rPr lang="en-US" sz="1600" dirty="0" err="1"/>
              <a:t>limite</a:t>
            </a:r>
            <a:r>
              <a:rPr lang="en-US" sz="1600" dirty="0"/>
              <a:t> superior = </a:t>
            </a:r>
            <a:r>
              <a:rPr lang="en-US" sz="1600" dirty="0" err="1" smtClean="0">
                <a:solidFill>
                  <a:srgbClr val="FF0000"/>
                </a:solidFill>
              </a:rPr>
              <a:t>metade</a:t>
            </a:r>
            <a:r>
              <a:rPr lang="en-US" sz="1600" dirty="0" smtClean="0">
                <a:solidFill>
                  <a:srgbClr val="FF0000"/>
                </a:solidFill>
              </a:rPr>
              <a:t> da </a:t>
            </a:r>
            <a:r>
              <a:rPr lang="en-US" sz="1600" dirty="0" err="1" smtClean="0">
                <a:solidFill>
                  <a:srgbClr val="FF0000"/>
                </a:solidFill>
              </a:rPr>
              <a:t>diferença</a:t>
            </a:r>
            <a:r>
              <a:rPr lang="en-US" sz="1600" dirty="0" smtClean="0">
                <a:solidFill>
                  <a:srgbClr val="FF0000"/>
                </a:solidFill>
              </a:rPr>
              <a:t> entre a </a:t>
            </a:r>
            <a:r>
              <a:rPr lang="en-US" sz="1600" dirty="0" err="1" smtClean="0">
                <a:solidFill>
                  <a:srgbClr val="FF0000"/>
                </a:solidFill>
              </a:rPr>
              <a:t>menor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média</a:t>
            </a:r>
            <a:r>
              <a:rPr lang="en-US" sz="1600" dirty="0" smtClean="0">
                <a:solidFill>
                  <a:srgbClr val="FF0000"/>
                </a:solidFill>
              </a:rPr>
              <a:t> e o </a:t>
            </a:r>
            <a:r>
              <a:rPr lang="en-US" sz="1600" dirty="0" err="1" smtClean="0">
                <a:solidFill>
                  <a:srgbClr val="FF0000"/>
                </a:solidFill>
              </a:rPr>
              <a:t>limite</a:t>
            </a:r>
            <a:r>
              <a:rPr lang="en-US" sz="1600" dirty="0" smtClean="0">
                <a:solidFill>
                  <a:srgbClr val="FF0000"/>
                </a:solidFill>
              </a:rPr>
              <a:t> superior</a:t>
            </a:r>
            <a:endParaRPr lang="en-US" sz="1600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52207" y="1776156"/>
                <a:ext cx="116986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Diferen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ç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a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07" y="1776156"/>
                <a:ext cx="1169867" cy="6347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535680" y="1476257"/>
            <a:ext cx="1461" cy="299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341776" y="1501990"/>
            <a:ext cx="4355" cy="299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94966" y="1797380"/>
            <a:ext cx="8918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Média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endCxn id="14" idx="0"/>
          </p:cNvCxnSpPr>
          <p:nvPr/>
        </p:nvCxnSpPr>
        <p:spPr>
          <a:xfrm>
            <a:off x="4939472" y="1497481"/>
            <a:ext cx="1433" cy="29989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51240" t="2064" r="31679" b="-15006"/>
          <a:stretch/>
        </p:blipFill>
        <p:spPr>
          <a:xfrm rot="5400000">
            <a:off x="3603914" y="3956559"/>
            <a:ext cx="1036320" cy="1828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55986" t="19419" r="27221" b="-5469"/>
          <a:stretch/>
        </p:blipFill>
        <p:spPr>
          <a:xfrm rot="5400000">
            <a:off x="5220788" y="3963112"/>
            <a:ext cx="1018903" cy="1393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57363" t="-3315" r="31679" b="-15005"/>
          <a:stretch/>
        </p:blipFill>
        <p:spPr>
          <a:xfrm rot="5400000">
            <a:off x="5397816" y="2984895"/>
            <a:ext cx="664845" cy="191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58303" y="1721276"/>
                <a:ext cx="116986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Diferen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ç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a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303" y="1721276"/>
                <a:ext cx="1169867" cy="6347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8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Leitura</a:t>
            </a:r>
            <a:r>
              <a:rPr lang="en-US" dirty="0"/>
              <a:t> da </a:t>
            </a:r>
            <a:r>
              <a:rPr lang="en-US" dirty="0" err="1"/>
              <a:t>previsão</a:t>
            </a:r>
            <a:r>
              <a:rPr lang="en-US" dirty="0"/>
              <a:t> de </a:t>
            </a:r>
            <a:r>
              <a:rPr lang="en-US" dirty="0" err="1"/>
              <a:t>chuva</a:t>
            </a:r>
            <a:r>
              <a:rPr lang="en-US" dirty="0"/>
              <a:t/>
            </a:r>
            <a:br>
              <a:rPr lang="en-US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Utiliza</a:t>
            </a:r>
            <a:r>
              <a:rPr lang="en-US" dirty="0" smtClean="0"/>
              <a:t>-se um </a:t>
            </a:r>
            <a:r>
              <a:rPr lang="en-US" dirty="0" err="1" smtClean="0"/>
              <a:t>comando</a:t>
            </a:r>
            <a:r>
              <a:rPr lang="en-US" dirty="0" smtClean="0"/>
              <a:t> do terminal do Linux que </a:t>
            </a:r>
            <a:r>
              <a:rPr lang="en-US" dirty="0" err="1" smtClean="0"/>
              <a:t>acessa</a:t>
            </a:r>
            <a:r>
              <a:rPr lang="en-US" dirty="0" smtClean="0"/>
              <a:t> um </a:t>
            </a:r>
            <a:r>
              <a:rPr lang="en-US" i="1" dirty="0" smtClean="0"/>
              <a:t>website</a:t>
            </a:r>
            <a:r>
              <a:rPr lang="en-US" dirty="0" smtClean="0"/>
              <a:t> e </a:t>
            </a:r>
            <a:r>
              <a:rPr lang="en-US" dirty="0" err="1" smtClean="0"/>
              <a:t>salva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arquivo</a:t>
            </a:r>
            <a:r>
              <a:rPr lang="en-US" dirty="0" smtClean="0"/>
              <a:t> </a:t>
            </a:r>
            <a:r>
              <a:rPr lang="en-US" dirty="0" smtClean="0"/>
              <a:t>(curl </a:t>
            </a:r>
            <a:r>
              <a:rPr lang="en-US" dirty="0"/>
              <a:t>-4 http://</a:t>
            </a:r>
            <a:r>
              <a:rPr lang="en-US" dirty="0" smtClean="0"/>
              <a:t>wttr.in/CityName).</a:t>
            </a:r>
            <a:endParaRPr lang="en-US" dirty="0" smtClean="0"/>
          </a:p>
          <a:p>
            <a:r>
              <a:rPr lang="en-US" dirty="0" err="1" smtClean="0"/>
              <a:t>Obtém</a:t>
            </a:r>
            <a:r>
              <a:rPr lang="en-US" dirty="0" smtClean="0"/>
              <a:t>-se </a:t>
            </a:r>
            <a:r>
              <a:rPr lang="en-US" dirty="0" err="1" smtClean="0"/>
              <a:t>apenas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</a:t>
            </a:r>
            <a:r>
              <a:rPr lang="en-US" dirty="0" err="1" smtClean="0"/>
              <a:t>necessários</a:t>
            </a:r>
            <a:r>
              <a:rPr lang="en-US" dirty="0" smtClean="0"/>
              <a:t> 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salva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arquivo</a:t>
            </a:r>
            <a:r>
              <a:rPr lang="en-US" dirty="0" smtClean="0"/>
              <a:t> (rainFinal.txt).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31" y="2543584"/>
            <a:ext cx="6743240" cy="394887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78331" y="4093029"/>
            <a:ext cx="261258" cy="21771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/>
          <p:cNvSpPr/>
          <p:nvPr/>
        </p:nvSpPr>
        <p:spPr>
          <a:xfrm>
            <a:off x="4628605" y="4093029"/>
            <a:ext cx="261258" cy="21771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/>
          <p:cNvSpPr/>
          <p:nvPr/>
        </p:nvSpPr>
        <p:spPr>
          <a:xfrm>
            <a:off x="6278879" y="4093029"/>
            <a:ext cx="261258" cy="21771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7929153" y="4093029"/>
            <a:ext cx="261258" cy="21771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7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Leitura</a:t>
            </a:r>
            <a:r>
              <a:rPr lang="en-US" dirty="0" smtClean="0"/>
              <a:t> do sensor de </a:t>
            </a:r>
            <a:r>
              <a:rPr lang="en-US" dirty="0" err="1" smtClean="0"/>
              <a:t>umidade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Utiliza</a:t>
            </a:r>
            <a:r>
              <a:rPr lang="en-US" dirty="0" smtClean="0"/>
              <a:t>-se um sensor de </a:t>
            </a:r>
            <a:r>
              <a:rPr lang="en-US" dirty="0" err="1" smtClean="0"/>
              <a:t>umidade</a:t>
            </a:r>
            <a:r>
              <a:rPr lang="en-US" dirty="0" smtClean="0"/>
              <a:t> (YL-69) que </a:t>
            </a:r>
            <a:r>
              <a:rPr lang="en-US" dirty="0" err="1" smtClean="0"/>
              <a:t>retorna</a:t>
            </a:r>
            <a:r>
              <a:rPr lang="en-US" dirty="0" smtClean="0"/>
              <a:t> um valor </a:t>
            </a:r>
            <a:r>
              <a:rPr lang="en-US" dirty="0" err="1" smtClean="0"/>
              <a:t>inteiro</a:t>
            </a:r>
            <a:r>
              <a:rPr lang="en-US" dirty="0" smtClean="0"/>
              <a:t> </a:t>
            </a:r>
            <a:r>
              <a:rPr lang="en-US" dirty="0" err="1" smtClean="0"/>
              <a:t>baseado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corrente</a:t>
            </a:r>
            <a:r>
              <a:rPr lang="en-US" dirty="0" smtClean="0"/>
              <a:t> </a:t>
            </a:r>
            <a:r>
              <a:rPr lang="en-US" dirty="0" smtClean="0"/>
              <a:t>entre </a:t>
            </a:r>
            <a:r>
              <a:rPr lang="en-US" dirty="0" err="1" smtClean="0"/>
              <a:t>terminais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É </a:t>
            </a:r>
            <a:r>
              <a:rPr lang="en-US" dirty="0" err="1" smtClean="0"/>
              <a:t>retornado</a:t>
            </a:r>
            <a:r>
              <a:rPr lang="en-US" dirty="0" smtClean="0"/>
              <a:t> um valor entre 476 e 1023</a:t>
            </a:r>
          </a:p>
          <a:p>
            <a:r>
              <a:rPr lang="en-US" dirty="0" err="1" smtClean="0"/>
              <a:t>Leitura</a:t>
            </a:r>
            <a:r>
              <a:rPr lang="en-US" dirty="0"/>
              <a:t> </a:t>
            </a:r>
            <a:r>
              <a:rPr lang="en-US" dirty="0" smtClean="0"/>
              <a:t>é </a:t>
            </a:r>
            <a:r>
              <a:rPr lang="en-US" dirty="0" err="1" smtClean="0"/>
              <a:t>enviada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i="1" dirty="0" smtClean="0"/>
              <a:t>Bluetooth </a:t>
            </a:r>
            <a:r>
              <a:rPr lang="en-US" dirty="0" smtClean="0"/>
              <a:t>do Arduino para a Raspberry Pi.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Domótica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69571"/>
            <a:ext cx="8596669" cy="4571791"/>
          </a:xfrm>
        </p:spPr>
        <p:txBody>
          <a:bodyPr/>
          <a:lstStyle/>
          <a:p>
            <a:r>
              <a:rPr lang="pt-BR" dirty="0" smtClean="0"/>
              <a:t>Estudo </a:t>
            </a:r>
            <a:r>
              <a:rPr lang="pt-BR" dirty="0"/>
              <a:t>e implementação de sistemas de sensoriamento e controle dentro do âmbito </a:t>
            </a:r>
            <a:r>
              <a:rPr lang="pt-BR" dirty="0" smtClean="0"/>
              <a:t>doméstico.</a:t>
            </a:r>
          </a:p>
          <a:p>
            <a:r>
              <a:rPr lang="pt-BR" dirty="0" smtClean="0"/>
              <a:t>Melhorar </a:t>
            </a:r>
            <a:r>
              <a:rPr lang="pt-BR" dirty="0"/>
              <a:t>a qualidade de vida, aumentar a segurança e viabilizar o uso racional dos recursos para seus </a:t>
            </a:r>
            <a:r>
              <a:rPr lang="pt-BR" dirty="0" smtClean="0"/>
              <a:t>habitantes.</a:t>
            </a:r>
            <a:endParaRPr lang="pt-BR" sz="1600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domotic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/>
          <a:stretch/>
        </p:blipFill>
        <p:spPr bwMode="auto">
          <a:xfrm>
            <a:off x="3305021" y="3266092"/>
            <a:ext cx="3341291" cy="279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56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/>
            </a:r>
            <a:br>
              <a:rPr lang="en-US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Feita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da </a:t>
            </a:r>
            <a:r>
              <a:rPr lang="en-US" dirty="0" err="1" smtClean="0"/>
              <a:t>análise</a:t>
            </a:r>
            <a:r>
              <a:rPr lang="en-US" dirty="0" smtClean="0"/>
              <a:t> dos dados </a:t>
            </a:r>
            <a:r>
              <a:rPr lang="pt-BR" dirty="0" smtClean="0"/>
              <a:t>recolhidos</a:t>
            </a:r>
            <a:r>
              <a:rPr lang="en-US" dirty="0" smtClean="0"/>
              <a:t> no </a:t>
            </a:r>
            <a:r>
              <a:rPr lang="en-US" dirty="0" err="1" smtClean="0"/>
              <a:t>dia</a:t>
            </a:r>
            <a:r>
              <a:rPr lang="en-US" dirty="0" smtClean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 smtClean="0"/>
              <a:t>Probabilidade</a:t>
            </a:r>
            <a:r>
              <a:rPr lang="en-US" dirty="0" smtClean="0"/>
              <a:t> de </a:t>
            </a:r>
            <a:r>
              <a:rPr lang="en-US" dirty="0" err="1" smtClean="0"/>
              <a:t>chuva</a:t>
            </a:r>
            <a:r>
              <a:rPr lang="en-US" dirty="0" smtClean="0"/>
              <a:t> do </a:t>
            </a:r>
            <a:r>
              <a:rPr lang="en-US" dirty="0" err="1" smtClean="0"/>
              <a:t>dia</a:t>
            </a:r>
            <a:r>
              <a:rPr lang="en-US" dirty="0" smtClean="0"/>
              <a:t> (</a:t>
            </a:r>
            <a:r>
              <a:rPr lang="en-US" dirty="0" err="1" smtClean="0"/>
              <a:t>manhã</a:t>
            </a:r>
            <a:r>
              <a:rPr lang="en-US" dirty="0" smtClean="0"/>
              <a:t>/</a:t>
            </a:r>
            <a:r>
              <a:rPr lang="en-US" dirty="0" err="1" smtClean="0"/>
              <a:t>tarde</a:t>
            </a:r>
            <a:r>
              <a:rPr lang="en-US" dirty="0" smtClean="0"/>
              <a:t>/</a:t>
            </a:r>
            <a:r>
              <a:rPr lang="en-US" dirty="0" err="1" smtClean="0"/>
              <a:t>noite</a:t>
            </a:r>
            <a:r>
              <a:rPr lang="en-US" dirty="0" smtClean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 smtClean="0"/>
              <a:t>Processamento</a:t>
            </a:r>
            <a:r>
              <a:rPr lang="en-US" dirty="0" smtClean="0"/>
              <a:t> das </a:t>
            </a:r>
            <a:r>
              <a:rPr lang="en-US" dirty="0" err="1" smtClean="0"/>
              <a:t>fotos</a:t>
            </a:r>
            <a:r>
              <a:rPr lang="en-US" dirty="0" smtClean="0"/>
              <a:t> </a:t>
            </a:r>
            <a:r>
              <a:rPr lang="en-US" dirty="0" err="1" smtClean="0"/>
              <a:t>tiradas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longo</a:t>
            </a:r>
            <a:r>
              <a:rPr lang="en-US" dirty="0" smtClean="0"/>
              <a:t> do dia.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Valor da </a:t>
            </a:r>
            <a:r>
              <a:rPr lang="en-US" dirty="0" err="1" smtClean="0"/>
              <a:t>umidade</a:t>
            </a:r>
            <a:r>
              <a:rPr lang="en-US" dirty="0" smtClean="0"/>
              <a:t> do solo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horários</a:t>
            </a:r>
            <a:r>
              <a:rPr lang="en-US" dirty="0" smtClean="0"/>
              <a:t> que as </a:t>
            </a:r>
            <a:r>
              <a:rPr lang="en-US" dirty="0" err="1" smtClean="0"/>
              <a:t>fotos</a:t>
            </a:r>
            <a:r>
              <a:rPr lang="en-US" dirty="0" smtClean="0"/>
              <a:t>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tiradas</a:t>
            </a:r>
            <a:r>
              <a:rPr lang="en-US" dirty="0" smtClean="0"/>
              <a:t>.</a:t>
            </a:r>
          </a:p>
          <a:p>
            <a:pPr marL="400050"/>
            <a:endParaRPr lang="en-US" dirty="0"/>
          </a:p>
          <a:p>
            <a:pPr marL="400050"/>
            <a:r>
              <a:rPr lang="en-US" dirty="0" err="1" smtClean="0"/>
              <a:t>Critérios</a:t>
            </a:r>
            <a:r>
              <a:rPr lang="en-US" dirty="0" smtClean="0"/>
              <a:t> </a:t>
            </a:r>
            <a:r>
              <a:rPr lang="en-US" dirty="0" err="1" smtClean="0"/>
              <a:t>adotados</a:t>
            </a:r>
            <a:r>
              <a:rPr lang="en-US" dirty="0" smtClean="0"/>
              <a:t>:</a:t>
            </a:r>
          </a:p>
          <a:p>
            <a:pPr marL="800100" lvl="1">
              <a:buFont typeface="+mj-lt"/>
              <a:buAutoNum type="arabicPeriod"/>
            </a:pPr>
            <a:r>
              <a:rPr lang="en-US" dirty="0" err="1" smtClean="0"/>
              <a:t>Probabilidade</a:t>
            </a:r>
            <a:r>
              <a:rPr lang="en-US" dirty="0" smtClean="0"/>
              <a:t> de </a:t>
            </a:r>
            <a:r>
              <a:rPr lang="en-US" dirty="0" err="1" smtClean="0"/>
              <a:t>chuva</a:t>
            </a:r>
            <a:r>
              <a:rPr lang="en-US" dirty="0" smtClean="0"/>
              <a:t> é </a:t>
            </a:r>
            <a:r>
              <a:rPr lang="en-US" dirty="0" err="1" smtClean="0"/>
              <a:t>menor</a:t>
            </a:r>
            <a:r>
              <a:rPr lang="en-US" dirty="0" smtClean="0"/>
              <a:t> </a:t>
            </a:r>
            <a:r>
              <a:rPr lang="en-US" dirty="0" smtClean="0"/>
              <a:t>que 80%.</a:t>
            </a:r>
          </a:p>
          <a:p>
            <a:pPr marL="800100" lvl="1">
              <a:buFont typeface="+mj-lt"/>
              <a:buAutoNum type="arabicPeriod"/>
            </a:pPr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regiões</a:t>
            </a:r>
            <a:r>
              <a:rPr lang="en-US" dirty="0" smtClean="0"/>
              <a:t> </a:t>
            </a:r>
            <a:r>
              <a:rPr lang="en-US" dirty="0" err="1" smtClean="0"/>
              <a:t>secas</a:t>
            </a:r>
            <a:r>
              <a:rPr lang="en-US" dirty="0" smtClean="0"/>
              <a:t> (</a:t>
            </a:r>
            <a:r>
              <a:rPr lang="en-US" dirty="0" err="1" smtClean="0"/>
              <a:t>arquivo</a:t>
            </a:r>
            <a:r>
              <a:rPr lang="en-US" dirty="0" smtClean="0"/>
              <a:t> </a:t>
            </a:r>
            <a:r>
              <a:rPr lang="en-US" i="1" dirty="0" smtClean="0"/>
              <a:t>merge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vazio</a:t>
            </a:r>
            <a:r>
              <a:rPr lang="en-US" dirty="0" smtClean="0"/>
              <a:t>).</a:t>
            </a:r>
          </a:p>
          <a:p>
            <a:pPr marL="800100" lvl="1">
              <a:buFont typeface="+mj-lt"/>
              <a:buAutoNum type="arabicPeriod"/>
            </a:pP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duas</a:t>
            </a:r>
            <a:r>
              <a:rPr lang="en-US" dirty="0" smtClean="0"/>
              <a:t> </a:t>
            </a:r>
            <a:r>
              <a:rPr lang="en-US" dirty="0" err="1" smtClean="0"/>
              <a:t>leituras</a:t>
            </a:r>
            <a:r>
              <a:rPr lang="en-US" dirty="0" smtClean="0"/>
              <a:t> da </a:t>
            </a:r>
            <a:r>
              <a:rPr lang="en-US" dirty="0" err="1" smtClean="0"/>
              <a:t>umidade</a:t>
            </a:r>
            <a:r>
              <a:rPr lang="en-US" dirty="0" smtClean="0"/>
              <a:t>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do </a:t>
            </a:r>
            <a:r>
              <a:rPr lang="en-US" dirty="0" err="1" smtClean="0"/>
              <a:t>limite</a:t>
            </a:r>
            <a:r>
              <a:rPr lang="en-US" dirty="0" smtClean="0"/>
              <a:t> de 30 (valor de 0 a 100).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Envio</a:t>
            </a:r>
            <a:r>
              <a:rPr lang="en-US" dirty="0"/>
              <a:t> do </a:t>
            </a:r>
            <a:r>
              <a:rPr lang="en-US" dirty="0" err="1"/>
              <a:t>comando</a:t>
            </a:r>
            <a:r>
              <a:rPr lang="en-US" dirty="0"/>
              <a:t> para </a:t>
            </a:r>
            <a:r>
              <a:rPr lang="en-US" dirty="0" err="1"/>
              <a:t>irrigação</a:t>
            </a:r>
            <a:r>
              <a:rPr lang="en-US" dirty="0"/>
              <a:t/>
            </a:r>
            <a:br>
              <a:rPr lang="en-US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Parte do </a:t>
            </a:r>
            <a:r>
              <a:rPr lang="en-US" dirty="0" err="1" smtClean="0"/>
              <a:t>código</a:t>
            </a:r>
            <a:r>
              <a:rPr lang="en-US" dirty="0" smtClean="0"/>
              <a:t> da interface com </a:t>
            </a:r>
            <a:r>
              <a:rPr lang="en-US" dirty="0" err="1" smtClean="0"/>
              <a:t>usuário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feito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linguagem</a:t>
            </a:r>
            <a:r>
              <a:rPr lang="en-US" dirty="0" smtClean="0"/>
              <a:t> C.</a:t>
            </a:r>
          </a:p>
          <a:p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criada</a:t>
            </a:r>
            <a:r>
              <a:rPr lang="en-US" dirty="0" smtClean="0"/>
              <a:t> </a:t>
            </a:r>
            <a:r>
              <a:rPr lang="en-US" dirty="0" smtClean="0"/>
              <a:t>no TCC do </a:t>
            </a:r>
            <a:r>
              <a:rPr lang="en-US" dirty="0" err="1" smtClean="0"/>
              <a:t>aluno</a:t>
            </a:r>
            <a:r>
              <a:rPr lang="en-US" dirty="0" smtClean="0"/>
              <a:t> </a:t>
            </a:r>
            <a:r>
              <a:rPr lang="en-US" dirty="0" smtClean="0"/>
              <a:t>Nathan </a:t>
            </a:r>
            <a:r>
              <a:rPr lang="en-US" dirty="0" err="1" smtClean="0"/>
              <a:t>Partel</a:t>
            </a:r>
            <a:r>
              <a:rPr lang="en-US" dirty="0" smtClean="0"/>
              <a:t> que </a:t>
            </a:r>
            <a:r>
              <a:rPr lang="en-US" dirty="0" err="1" smtClean="0"/>
              <a:t>utiliza</a:t>
            </a:r>
            <a:r>
              <a:rPr lang="en-US" dirty="0" smtClean="0"/>
              <a:t> a </a:t>
            </a:r>
            <a:r>
              <a:rPr lang="en-US" dirty="0" err="1" smtClean="0"/>
              <a:t>bilbioteca</a:t>
            </a:r>
            <a:r>
              <a:rPr lang="en-US" dirty="0" smtClean="0"/>
              <a:t> </a:t>
            </a:r>
            <a:r>
              <a:rPr lang="en-US" dirty="0" err="1" smtClean="0"/>
              <a:t>WiringPi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Envio</a:t>
            </a:r>
            <a:r>
              <a:rPr lang="en-US" dirty="0" smtClean="0"/>
              <a:t> do </a:t>
            </a:r>
            <a:r>
              <a:rPr lang="en-US" dirty="0" err="1" smtClean="0"/>
              <a:t>código</a:t>
            </a:r>
            <a:r>
              <a:rPr lang="en-US" dirty="0" smtClean="0"/>
              <a:t> “</a:t>
            </a:r>
            <a:r>
              <a:rPr lang="en-US" dirty="0" err="1" smtClean="0"/>
              <a:t>agua+ângulo</a:t>
            </a:r>
            <a:r>
              <a:rPr lang="en-US" dirty="0" smtClean="0"/>
              <a:t>” para o sprinkler </a:t>
            </a:r>
            <a:r>
              <a:rPr lang="en-US" dirty="0" err="1" smtClean="0"/>
              <a:t>desejado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Ex.: agua90 (o sprinkler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posicionado</a:t>
            </a:r>
            <a:r>
              <a:rPr lang="en-US" dirty="0" smtClean="0"/>
              <a:t> no </a:t>
            </a:r>
            <a:r>
              <a:rPr lang="en-US" dirty="0" err="1" smtClean="0"/>
              <a:t>ângulo</a:t>
            </a:r>
            <a:r>
              <a:rPr lang="en-US" dirty="0" smtClean="0"/>
              <a:t> de 90 </a:t>
            </a:r>
            <a:r>
              <a:rPr lang="en-US" dirty="0" err="1" smtClean="0"/>
              <a:t>graus</a:t>
            </a:r>
            <a:r>
              <a:rPr lang="en-US" dirty="0" smtClean="0"/>
              <a:t>).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7115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Dire</a:t>
            </a:r>
            <a:r>
              <a:rPr lang="en-US" dirty="0" err="1" smtClean="0"/>
              <a:t>cionamento</a:t>
            </a:r>
            <a:r>
              <a:rPr lang="en-US" dirty="0" smtClean="0"/>
              <a:t> </a:t>
            </a:r>
            <a:r>
              <a:rPr lang="en-US" dirty="0"/>
              <a:t>do sprinkler e </a:t>
            </a:r>
            <a:r>
              <a:rPr lang="en-US" dirty="0" err="1"/>
              <a:t>ativação</a:t>
            </a:r>
            <a:r>
              <a:rPr lang="en-US" dirty="0"/>
              <a:t> da </a:t>
            </a:r>
            <a:r>
              <a:rPr lang="en-US" dirty="0" err="1"/>
              <a:t>válvula</a:t>
            </a:r>
            <a:r>
              <a:rPr lang="en-US" dirty="0"/>
              <a:t> de </a:t>
            </a:r>
            <a:r>
              <a:rPr lang="en-US" dirty="0" err="1"/>
              <a:t>água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750422"/>
            <a:ext cx="8719759" cy="4290939"/>
          </a:xfrm>
        </p:spPr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r>
              <a:rPr lang="en-US" dirty="0" smtClean="0"/>
              <a:t> </a:t>
            </a:r>
            <a:r>
              <a:rPr lang="en-US" dirty="0" err="1" smtClean="0"/>
              <a:t>feito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linguagem</a:t>
            </a:r>
            <a:r>
              <a:rPr lang="en-US" dirty="0" smtClean="0"/>
              <a:t> Arduino (</a:t>
            </a:r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C).</a:t>
            </a:r>
          </a:p>
          <a:p>
            <a:r>
              <a:rPr lang="en-US" dirty="0" err="1" smtClean="0"/>
              <a:t>Uso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/>
              <a:t> </a:t>
            </a:r>
            <a:r>
              <a:rPr lang="en-US" dirty="0" err="1" smtClean="0"/>
              <a:t>PWMServo.h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Após</a:t>
            </a:r>
            <a:r>
              <a:rPr lang="en-US" dirty="0" smtClean="0"/>
              <a:t> </a:t>
            </a:r>
            <a:r>
              <a:rPr lang="en-US" dirty="0" err="1" smtClean="0"/>
              <a:t>recebido</a:t>
            </a:r>
            <a:r>
              <a:rPr lang="en-US" dirty="0" smtClean="0"/>
              <a:t> o </a:t>
            </a:r>
            <a:r>
              <a:rPr lang="en-US" dirty="0" err="1" smtClean="0"/>
              <a:t>comando</a:t>
            </a:r>
            <a:r>
              <a:rPr lang="en-US" dirty="0" smtClean="0"/>
              <a:t> de </a:t>
            </a:r>
            <a:r>
              <a:rPr lang="en-US" dirty="0" err="1" smtClean="0"/>
              <a:t>posicionamento</a:t>
            </a:r>
            <a:r>
              <a:rPr lang="en-US" dirty="0" smtClean="0"/>
              <a:t>, o </a:t>
            </a:r>
            <a:r>
              <a:rPr lang="en-US" dirty="0" err="1" smtClean="0"/>
              <a:t>ângulo</a:t>
            </a:r>
            <a:r>
              <a:rPr lang="en-US" dirty="0" smtClean="0"/>
              <a:t> do servo </a:t>
            </a:r>
            <a:r>
              <a:rPr lang="en-US" dirty="0" smtClean="0"/>
              <a:t>motor </a:t>
            </a:r>
            <a:r>
              <a:rPr lang="en-US" dirty="0" smtClean="0"/>
              <a:t>é </a:t>
            </a:r>
            <a:r>
              <a:rPr lang="en-US" dirty="0" err="1" smtClean="0"/>
              <a:t>alterado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 err="1" smtClean="0"/>
              <a:t>módulo</a:t>
            </a:r>
            <a:r>
              <a:rPr lang="en-US" dirty="0" smtClean="0"/>
              <a:t> </a:t>
            </a:r>
            <a:r>
              <a:rPr lang="en-US" dirty="0" err="1" smtClean="0"/>
              <a:t>relé</a:t>
            </a:r>
            <a:r>
              <a:rPr lang="en-US" dirty="0" smtClean="0"/>
              <a:t> é </a:t>
            </a:r>
            <a:r>
              <a:rPr lang="en-US" dirty="0" err="1" smtClean="0"/>
              <a:t>ativado</a:t>
            </a:r>
            <a:r>
              <a:rPr lang="en-US" dirty="0" smtClean="0"/>
              <a:t> e </a:t>
            </a:r>
            <a:r>
              <a:rPr lang="en-US" dirty="0" err="1" smtClean="0"/>
              <a:t>liga</a:t>
            </a:r>
            <a:r>
              <a:rPr lang="en-US" dirty="0" smtClean="0"/>
              <a:t> a </a:t>
            </a:r>
            <a:r>
              <a:rPr lang="en-US" dirty="0" err="1" smtClean="0"/>
              <a:t>válvula</a:t>
            </a:r>
            <a:r>
              <a:rPr lang="en-US" dirty="0" smtClean="0"/>
              <a:t> de entrada de </a:t>
            </a:r>
            <a:r>
              <a:rPr lang="en-US" dirty="0" err="1" smtClean="0"/>
              <a:t>água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8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Resultados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/>
              <a:t>Treinamento</a:t>
            </a:r>
            <a:r>
              <a:rPr lang="en-US" sz="2400" dirty="0" smtClean="0"/>
              <a:t> da </a:t>
            </a:r>
            <a:r>
              <a:rPr lang="en-US" sz="2400" dirty="0" err="1" smtClean="0"/>
              <a:t>análise</a:t>
            </a:r>
            <a:r>
              <a:rPr lang="en-US" sz="2400" dirty="0" smtClean="0"/>
              <a:t> de </a:t>
            </a:r>
            <a:r>
              <a:rPr lang="en-US" sz="2400" dirty="0" err="1" smtClean="0"/>
              <a:t>imagem</a:t>
            </a:r>
            <a:endParaRPr lang="en-US" sz="2400" dirty="0" smtClean="0"/>
          </a:p>
          <a:p>
            <a:pPr algn="just">
              <a:lnSpc>
                <a:spcPct val="150000"/>
              </a:lnSpc>
            </a:pPr>
            <a:r>
              <a:rPr lang="en-US" sz="2400" dirty="0" err="1" smtClean="0"/>
              <a:t>Ambiente</a:t>
            </a:r>
            <a:r>
              <a:rPr lang="en-US" sz="2400" dirty="0" smtClean="0"/>
              <a:t> </a:t>
            </a:r>
            <a:r>
              <a:rPr lang="en-US" sz="2400" dirty="0" err="1" smtClean="0"/>
              <a:t>simulado</a:t>
            </a:r>
            <a:r>
              <a:rPr lang="en-US" sz="2400" dirty="0"/>
              <a:t> </a:t>
            </a:r>
            <a:r>
              <a:rPr lang="en-US" sz="2400" dirty="0" smtClean="0"/>
              <a:t>e real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Treinamento</a:t>
            </a:r>
            <a:r>
              <a:rPr lang="en-US" dirty="0"/>
              <a:t> da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imagem</a:t>
            </a:r>
            <a:r>
              <a:rPr lang="en-US" dirty="0"/>
              <a:t/>
            </a:r>
            <a:br>
              <a:rPr lang="en-US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Uso</a:t>
            </a:r>
            <a:r>
              <a:rPr lang="en-US" dirty="0" smtClean="0"/>
              <a:t> de 18 </a:t>
            </a:r>
            <a:r>
              <a:rPr lang="en-US" dirty="0" err="1" smtClean="0"/>
              <a:t>amostras</a:t>
            </a:r>
            <a:r>
              <a:rPr lang="en-US" dirty="0" smtClean="0"/>
              <a:t> de </a:t>
            </a:r>
            <a:r>
              <a:rPr lang="en-US" dirty="0" err="1" smtClean="0"/>
              <a:t>fotos</a:t>
            </a:r>
            <a:r>
              <a:rPr lang="en-US" dirty="0" smtClean="0"/>
              <a:t> do </a:t>
            </a:r>
            <a:r>
              <a:rPr lang="en-US" dirty="0" err="1" smtClean="0"/>
              <a:t>gramado</a:t>
            </a:r>
            <a:endParaRPr lang="en-US" dirty="0"/>
          </a:p>
          <a:p>
            <a:r>
              <a:rPr lang="en-US" dirty="0" err="1" smtClean="0"/>
              <a:t>Contagem</a:t>
            </a:r>
            <a:r>
              <a:rPr lang="en-US" dirty="0" smtClean="0"/>
              <a:t> de </a:t>
            </a:r>
            <a:r>
              <a:rPr lang="en-US" dirty="0" err="1" smtClean="0"/>
              <a:t>acertos</a:t>
            </a:r>
            <a:endParaRPr lang="en-US" dirty="0" smtClean="0"/>
          </a:p>
          <a:p>
            <a:pPr lvl="1"/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blocos</a:t>
            </a:r>
            <a:r>
              <a:rPr lang="en-US" dirty="0" smtClean="0"/>
              <a:t> </a:t>
            </a:r>
            <a:r>
              <a:rPr lang="en-US" dirty="0" err="1" smtClean="0"/>
              <a:t>corretamente</a:t>
            </a:r>
            <a:r>
              <a:rPr lang="en-US" dirty="0" smtClean="0"/>
              <a:t> </a:t>
            </a:r>
            <a:r>
              <a:rPr lang="en-US" dirty="0" err="1" smtClean="0"/>
              <a:t>detectados</a:t>
            </a:r>
            <a:r>
              <a:rPr lang="en-US" dirty="0" smtClean="0"/>
              <a:t> (</a:t>
            </a:r>
            <a:r>
              <a:rPr lang="en-US" dirty="0" err="1" smtClean="0"/>
              <a:t>dentre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24 </a:t>
            </a:r>
            <a:r>
              <a:rPr lang="en-US" dirty="0" err="1" smtClean="0"/>
              <a:t>blocos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foto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Cálculo</a:t>
            </a:r>
            <a:r>
              <a:rPr lang="en-US" dirty="0" smtClean="0"/>
              <a:t> da </a:t>
            </a:r>
            <a:r>
              <a:rPr lang="en-US" dirty="0" err="1" smtClean="0"/>
              <a:t>porcentagem</a:t>
            </a:r>
            <a:r>
              <a:rPr lang="en-US" dirty="0" smtClean="0"/>
              <a:t> de </a:t>
            </a:r>
            <a:r>
              <a:rPr lang="en-US" dirty="0" err="1" smtClean="0"/>
              <a:t>acertos</a:t>
            </a:r>
            <a:endParaRPr lang="pt-BR" dirty="0" smtClean="0"/>
          </a:p>
          <a:p>
            <a:pPr lvl="1"/>
            <a:r>
              <a:rPr lang="en-US" dirty="0" err="1" smtClean="0"/>
              <a:t>Obtido</a:t>
            </a:r>
            <a:r>
              <a:rPr lang="en-US" dirty="0" smtClean="0"/>
              <a:t> 93% de taxa de </a:t>
            </a:r>
            <a:r>
              <a:rPr lang="en-US" dirty="0" err="1" smtClean="0"/>
              <a:t>acerto</a:t>
            </a:r>
            <a:r>
              <a:rPr lang="en-US" dirty="0" smtClean="0"/>
              <a:t> (402 de 432)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simulado</a:t>
            </a:r>
            <a:r>
              <a:rPr lang="en-US" dirty="0"/>
              <a:t> e real</a:t>
            </a:r>
            <a:br>
              <a:rPr lang="en-US" dirty="0"/>
            </a:b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Teste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módulos</a:t>
            </a:r>
            <a:r>
              <a:rPr lang="en-US" dirty="0" smtClean="0"/>
              <a:t> </a:t>
            </a:r>
            <a:r>
              <a:rPr lang="en-US" dirty="0" err="1" smtClean="0"/>
              <a:t>funcionando</a:t>
            </a:r>
            <a:r>
              <a:rPr lang="en-US" dirty="0" smtClean="0"/>
              <a:t> </a:t>
            </a:r>
            <a:r>
              <a:rPr lang="en-US" dirty="0" err="1" smtClean="0"/>
              <a:t>separadamente</a:t>
            </a:r>
            <a:r>
              <a:rPr lang="en-US" dirty="0" smtClean="0"/>
              <a:t> e </a:t>
            </a:r>
            <a:r>
              <a:rPr lang="en-US" dirty="0" err="1" smtClean="0"/>
              <a:t>depois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endParaRPr lang="en-US" dirty="0" smtClean="0"/>
          </a:p>
          <a:p>
            <a:pPr lvl="1"/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Raspberry Pi</a:t>
            </a:r>
          </a:p>
          <a:p>
            <a:pPr lvl="1"/>
            <a:r>
              <a:rPr lang="en-US" dirty="0" err="1" smtClean="0"/>
              <a:t>Comunicação</a:t>
            </a:r>
            <a:r>
              <a:rPr lang="en-US" dirty="0" smtClean="0"/>
              <a:t> </a:t>
            </a:r>
            <a:r>
              <a:rPr lang="en-US" i="1" dirty="0" smtClean="0"/>
              <a:t>Bluetooth</a:t>
            </a:r>
            <a:r>
              <a:rPr lang="en-US" dirty="0" smtClean="0"/>
              <a:t> Raspberry Pi – Arduino</a:t>
            </a:r>
          </a:p>
          <a:p>
            <a:pPr lvl="1"/>
            <a:r>
              <a:rPr lang="en-US" dirty="0" err="1" smtClean="0"/>
              <a:t>Posicionamento</a:t>
            </a:r>
            <a:r>
              <a:rPr lang="en-US" dirty="0" smtClean="0"/>
              <a:t> do sprinkler</a:t>
            </a:r>
          </a:p>
          <a:p>
            <a:pPr lvl="1"/>
            <a:r>
              <a:rPr lang="en-US" dirty="0" err="1" smtClean="0"/>
              <a:t>Ativação</a:t>
            </a:r>
            <a:r>
              <a:rPr lang="en-US" dirty="0" smtClean="0"/>
              <a:t> do </a:t>
            </a:r>
            <a:r>
              <a:rPr lang="en-US" dirty="0" err="1" smtClean="0"/>
              <a:t>relé</a:t>
            </a:r>
            <a:r>
              <a:rPr lang="en-US" dirty="0" smtClean="0"/>
              <a:t> e da </a:t>
            </a:r>
            <a:r>
              <a:rPr lang="en-US" dirty="0" err="1" smtClean="0"/>
              <a:t>válvula</a:t>
            </a:r>
            <a:r>
              <a:rPr lang="en-US" dirty="0" smtClean="0"/>
              <a:t> de </a:t>
            </a:r>
            <a:r>
              <a:rPr lang="en-US" dirty="0" err="1" smtClean="0"/>
              <a:t>água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Vídeos</a:t>
            </a:r>
            <a:endParaRPr lang="en-US" dirty="0" smtClean="0"/>
          </a:p>
          <a:p>
            <a:pPr lvl="1"/>
            <a:r>
              <a:rPr lang="en-US" dirty="0" smtClean="0">
                <a:hlinkClick r:id="rId2" action="ppaction://hlinkfile"/>
              </a:rPr>
              <a:t>Link1</a:t>
            </a:r>
            <a:endParaRPr lang="en-US" dirty="0" smtClean="0"/>
          </a:p>
          <a:p>
            <a:pPr lvl="1"/>
            <a:r>
              <a:rPr lang="en-US" dirty="0" smtClean="0">
                <a:hlinkClick r:id="rId3" action="ppaction://hlinkfile"/>
              </a:rPr>
              <a:t>Link2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Conclusão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</a:t>
            </a:r>
            <a:r>
              <a:rPr lang="en-US" dirty="0" err="1" smtClean="0"/>
              <a:t>proposto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alcançado</a:t>
            </a:r>
            <a:r>
              <a:rPr lang="en-US" dirty="0" smtClean="0"/>
              <a:t>: o </a:t>
            </a:r>
            <a:r>
              <a:rPr lang="en-US" dirty="0" err="1" smtClean="0"/>
              <a:t>s</a:t>
            </a:r>
            <a:r>
              <a:rPr lang="en-US" dirty="0" err="1" smtClean="0"/>
              <a:t>istema</a:t>
            </a:r>
            <a:r>
              <a:rPr lang="en-US" dirty="0" smtClean="0"/>
              <a:t> é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irrigar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as </a:t>
            </a:r>
            <a:r>
              <a:rPr lang="en-US" dirty="0" err="1" smtClean="0"/>
              <a:t>partes</a:t>
            </a:r>
            <a:r>
              <a:rPr lang="en-US" dirty="0" smtClean="0"/>
              <a:t> do </a:t>
            </a:r>
            <a:r>
              <a:rPr lang="en-US" dirty="0" err="1" smtClean="0"/>
              <a:t>gramado</a:t>
            </a:r>
            <a:r>
              <a:rPr lang="en-US" dirty="0" smtClean="0"/>
              <a:t> que </a:t>
            </a:r>
            <a:r>
              <a:rPr lang="en-US" dirty="0" err="1" smtClean="0"/>
              <a:t>necessitam</a:t>
            </a:r>
            <a:r>
              <a:rPr lang="en-US" dirty="0" smtClean="0"/>
              <a:t> de </a:t>
            </a:r>
            <a:r>
              <a:rPr lang="en-US" dirty="0" err="1" smtClean="0"/>
              <a:t>água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Sistema </a:t>
            </a:r>
            <a:r>
              <a:rPr lang="en-US" dirty="0" err="1" smtClean="0"/>
              <a:t>consegue</a:t>
            </a:r>
            <a:r>
              <a:rPr lang="en-US" dirty="0" smtClean="0"/>
              <a:t> </a:t>
            </a:r>
            <a:r>
              <a:rPr lang="en-US" dirty="0" err="1" smtClean="0"/>
              <a:t>identificar</a:t>
            </a:r>
            <a:r>
              <a:rPr lang="en-US" dirty="0" smtClean="0"/>
              <a:t> </a:t>
            </a:r>
            <a:r>
              <a:rPr lang="en-US" dirty="0" err="1" smtClean="0"/>
              <a:t>regiões</a:t>
            </a:r>
            <a:r>
              <a:rPr lang="en-US" dirty="0" smtClean="0"/>
              <a:t> </a:t>
            </a:r>
            <a:r>
              <a:rPr lang="en-US" dirty="0" err="1" smtClean="0"/>
              <a:t>secas</a:t>
            </a:r>
            <a:r>
              <a:rPr lang="en-US" dirty="0" smtClean="0"/>
              <a:t> com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r>
              <a:rPr lang="en-US" dirty="0" smtClean="0"/>
              <a:t> taxa de </a:t>
            </a:r>
            <a:r>
              <a:rPr lang="en-US" dirty="0" err="1" smtClean="0"/>
              <a:t>acerto</a:t>
            </a:r>
            <a:endParaRPr lang="en-US" dirty="0" smtClean="0"/>
          </a:p>
          <a:p>
            <a:pPr lvl="1"/>
            <a:r>
              <a:rPr lang="en-US" i="1" dirty="0" smtClean="0"/>
              <a:t>Software</a:t>
            </a:r>
            <a:r>
              <a:rPr lang="en-US" dirty="0" smtClean="0"/>
              <a:t> de interface </a:t>
            </a:r>
            <a:r>
              <a:rPr lang="en-US" dirty="0" err="1" smtClean="0"/>
              <a:t>integra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módulos</a:t>
            </a:r>
            <a:r>
              <a:rPr lang="en-US" dirty="0" smtClean="0"/>
              <a:t> do </a:t>
            </a:r>
            <a:r>
              <a:rPr lang="en-US" dirty="0" smtClean="0"/>
              <a:t>Sistema (</a:t>
            </a:r>
            <a:r>
              <a:rPr lang="en-US" i="1" dirty="0" smtClean="0"/>
              <a:t>Bluetooth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Peça</a:t>
            </a:r>
            <a:r>
              <a:rPr lang="en-US" dirty="0" smtClean="0"/>
              <a:t> de </a:t>
            </a:r>
            <a:r>
              <a:rPr lang="en-US" dirty="0" err="1" smtClean="0"/>
              <a:t>impressão</a:t>
            </a:r>
            <a:r>
              <a:rPr lang="en-US" dirty="0" smtClean="0"/>
              <a:t> 3D </a:t>
            </a:r>
            <a:r>
              <a:rPr lang="en-US" dirty="0" err="1" smtClean="0"/>
              <a:t>suporta</a:t>
            </a:r>
            <a:r>
              <a:rPr lang="en-US" dirty="0" smtClean="0"/>
              <a:t> a </a:t>
            </a:r>
            <a:r>
              <a:rPr lang="en-US" dirty="0" err="1" smtClean="0"/>
              <a:t>movimentação</a:t>
            </a:r>
            <a:r>
              <a:rPr lang="en-US" dirty="0" smtClean="0"/>
              <a:t> do sprinkler e o </a:t>
            </a:r>
            <a:r>
              <a:rPr lang="en-US" dirty="0" err="1" smtClean="0"/>
              <a:t>encaixe</a:t>
            </a:r>
            <a:r>
              <a:rPr lang="en-US" dirty="0" smtClean="0"/>
              <a:t> </a:t>
            </a:r>
            <a:r>
              <a:rPr lang="en-US" dirty="0" err="1" smtClean="0"/>
              <a:t>funciona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proposto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Conclusão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futuros</a:t>
            </a:r>
            <a:endParaRPr lang="en-US" dirty="0"/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mais</a:t>
            </a:r>
            <a:r>
              <a:rPr lang="en-US" dirty="0" smtClean="0"/>
              <a:t> sprinklers para </a:t>
            </a:r>
            <a:r>
              <a:rPr lang="en-US" dirty="0" err="1" smtClean="0"/>
              <a:t>testar</a:t>
            </a:r>
            <a:r>
              <a:rPr lang="en-US" dirty="0" smtClean="0"/>
              <a:t> a </a:t>
            </a:r>
            <a:r>
              <a:rPr lang="en-US" dirty="0" err="1" smtClean="0"/>
              <a:t>robustez</a:t>
            </a:r>
            <a:r>
              <a:rPr lang="en-US" dirty="0" smtClean="0"/>
              <a:t> e a </a:t>
            </a:r>
            <a:r>
              <a:rPr lang="en-US" dirty="0" err="1" smtClean="0"/>
              <a:t>escalabilidade</a:t>
            </a:r>
            <a:r>
              <a:rPr lang="en-US" dirty="0" smtClean="0"/>
              <a:t> do </a:t>
            </a:r>
            <a:r>
              <a:rPr lang="en-US" dirty="0" err="1" smtClean="0"/>
              <a:t>projeto</a:t>
            </a:r>
            <a:endParaRPr lang="en-US" dirty="0" smtClean="0"/>
          </a:p>
          <a:p>
            <a:pPr lvl="1"/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i="1" dirty="0" smtClean="0"/>
              <a:t>webcam</a:t>
            </a:r>
            <a:r>
              <a:rPr lang="en-US" dirty="0" smtClean="0"/>
              <a:t> de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 e </a:t>
            </a:r>
            <a:r>
              <a:rPr lang="en-US" dirty="0" err="1" smtClean="0"/>
              <a:t>elaborar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maneira</a:t>
            </a:r>
            <a:r>
              <a:rPr lang="en-US" dirty="0" smtClean="0"/>
              <a:t> </a:t>
            </a:r>
            <a:r>
              <a:rPr lang="en-US" dirty="0" err="1" smtClean="0"/>
              <a:t>eficiente</a:t>
            </a:r>
            <a:r>
              <a:rPr lang="en-US" dirty="0" smtClean="0"/>
              <a:t> de </a:t>
            </a:r>
            <a:r>
              <a:rPr lang="en-US" dirty="0" err="1" smtClean="0"/>
              <a:t>obter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imagem</a:t>
            </a:r>
            <a:r>
              <a:rPr lang="en-US" dirty="0" smtClean="0"/>
              <a:t> de </a:t>
            </a:r>
            <a:r>
              <a:rPr lang="en-US" dirty="0" err="1" smtClean="0"/>
              <a:t>todo</a:t>
            </a:r>
            <a:r>
              <a:rPr lang="en-US" dirty="0" smtClean="0"/>
              <a:t> o </a:t>
            </a:r>
            <a:r>
              <a:rPr lang="en-US" dirty="0" err="1" smtClean="0"/>
              <a:t>gramado</a:t>
            </a:r>
            <a:r>
              <a:rPr lang="en-US" dirty="0" smtClean="0"/>
              <a:t> (</a:t>
            </a:r>
            <a:r>
              <a:rPr lang="en-US" dirty="0" err="1" smtClean="0"/>
              <a:t>várias</a:t>
            </a:r>
            <a:r>
              <a:rPr lang="en-US" dirty="0" smtClean="0"/>
              <a:t> cameras </a:t>
            </a:r>
            <a:r>
              <a:rPr lang="en-US" dirty="0" err="1" smtClean="0"/>
              <a:t>ou</a:t>
            </a:r>
            <a:r>
              <a:rPr lang="en-US" dirty="0" smtClean="0"/>
              <a:t> drone).</a:t>
            </a:r>
            <a:endParaRPr lang="en-US" dirty="0"/>
          </a:p>
          <a:p>
            <a:pPr lvl="1"/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técnicas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robustas</a:t>
            </a:r>
            <a:r>
              <a:rPr lang="en-US" dirty="0" smtClean="0"/>
              <a:t> para o </a:t>
            </a:r>
            <a:r>
              <a:rPr lang="en-US" dirty="0" err="1" smtClean="0"/>
              <a:t>processamento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endParaRPr lang="en-US" dirty="0" smtClean="0"/>
          </a:p>
          <a:p>
            <a:pPr lvl="1"/>
            <a:r>
              <a:rPr lang="en-US" dirty="0" err="1" smtClean="0"/>
              <a:t>Elaborar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heurística</a:t>
            </a:r>
            <a:r>
              <a:rPr lang="en-US" dirty="0" smtClean="0"/>
              <a:t> para </a:t>
            </a:r>
            <a:r>
              <a:rPr lang="en-US" dirty="0" err="1" smtClean="0"/>
              <a:t>tomada</a:t>
            </a:r>
            <a:r>
              <a:rPr lang="en-US" dirty="0" smtClean="0"/>
              <a:t> de </a:t>
            </a:r>
            <a:r>
              <a:rPr lang="en-US" dirty="0" err="1" smtClean="0"/>
              <a:t>decisão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eficiente</a:t>
            </a:r>
            <a:r>
              <a:rPr lang="en-US" dirty="0" smtClean="0"/>
              <a:t> com base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i="1" dirty="0" smtClean="0"/>
              <a:t>logs</a:t>
            </a:r>
            <a:r>
              <a:rPr lang="en-US" dirty="0" smtClean="0"/>
              <a:t> </a:t>
            </a:r>
            <a:r>
              <a:rPr lang="en-US" dirty="0" err="1" smtClean="0"/>
              <a:t>catalogados</a:t>
            </a:r>
            <a:r>
              <a:rPr lang="en-US" dirty="0" smtClean="0"/>
              <a:t> e </a:t>
            </a:r>
            <a:r>
              <a:rPr lang="en-US" dirty="0" err="1" smtClean="0"/>
              <a:t>confiabilidade</a:t>
            </a:r>
            <a:r>
              <a:rPr lang="en-US" dirty="0" smtClean="0"/>
              <a:t> da </a:t>
            </a:r>
            <a:r>
              <a:rPr lang="en-US" dirty="0" err="1" smtClean="0"/>
              <a:t>previsão</a:t>
            </a:r>
            <a:r>
              <a:rPr lang="en-US" dirty="0" smtClean="0"/>
              <a:t> do tempo.</a:t>
            </a:r>
            <a:endParaRPr lang="en-US" dirty="0" smtClean="0"/>
          </a:p>
          <a:p>
            <a:pPr lvl="1"/>
            <a:r>
              <a:rPr lang="pt-BR" dirty="0"/>
              <a:t>Realizar um estudo sobre a economia de água proporcionada pelo uso do sistema de irrigação </a:t>
            </a:r>
            <a:r>
              <a:rPr lang="pt-BR" dirty="0" smtClean="0"/>
              <a:t>inteligente no período de seca (abril a setembro).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Um outro </a:t>
            </a:r>
            <a:r>
              <a:rPr lang="en-US" dirty="0" err="1" smtClean="0"/>
              <a:t>aluno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tem </a:t>
            </a:r>
            <a:r>
              <a:rPr lang="en-US" dirty="0" err="1" smtClean="0"/>
              <a:t>interesse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continuar</a:t>
            </a:r>
            <a:r>
              <a:rPr lang="en-US" dirty="0" smtClean="0"/>
              <a:t> 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TCC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506065"/>
            <a:ext cx="7766936" cy="1646302"/>
          </a:xfrm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Obrigado!</a:t>
            </a:r>
            <a:endParaRPr lang="pt-BR" sz="8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Perguntas</a:t>
            </a:r>
            <a:r>
              <a:rPr lang="en-US" sz="4800" dirty="0" smtClean="0">
                <a:solidFill>
                  <a:schemeClr val="tx1"/>
                </a:solidFill>
              </a:rPr>
              <a:t>?</a:t>
            </a:r>
            <a:endParaRPr lang="pt-B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3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Questão</a:t>
            </a:r>
            <a:r>
              <a:rPr lang="en-US" dirty="0" smtClean="0"/>
              <a:t> do </a:t>
            </a:r>
            <a:r>
              <a:rPr lang="en-US" dirty="0" err="1" smtClean="0"/>
              <a:t>desperdício</a:t>
            </a:r>
            <a:r>
              <a:rPr lang="en-US" dirty="0" smtClean="0"/>
              <a:t> de 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naturais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Recente</a:t>
            </a:r>
            <a:r>
              <a:rPr lang="en-US" dirty="0" smtClean="0"/>
              <a:t>: </a:t>
            </a:r>
            <a:r>
              <a:rPr lang="en-US" dirty="0" err="1" smtClean="0"/>
              <a:t>casos</a:t>
            </a:r>
            <a:r>
              <a:rPr lang="en-US" dirty="0" smtClean="0"/>
              <a:t> de </a:t>
            </a:r>
            <a:r>
              <a:rPr lang="en-US" dirty="0" err="1" smtClean="0"/>
              <a:t>secas</a:t>
            </a:r>
            <a:r>
              <a:rPr lang="en-US" dirty="0" smtClean="0"/>
              <a:t> no </a:t>
            </a:r>
            <a:r>
              <a:rPr lang="en-US" dirty="0" err="1" smtClean="0"/>
              <a:t>estado</a:t>
            </a:r>
            <a:r>
              <a:rPr lang="en-US" dirty="0" smtClean="0"/>
              <a:t> de São Paulo e </a:t>
            </a:r>
            <a:r>
              <a:rPr lang="en-US" dirty="0" err="1" smtClean="0"/>
              <a:t>queda</a:t>
            </a:r>
            <a:r>
              <a:rPr lang="en-US" dirty="0" smtClean="0"/>
              <a:t> no </a:t>
            </a:r>
            <a:r>
              <a:rPr lang="en-US" dirty="0" err="1" smtClean="0"/>
              <a:t>nível</a:t>
            </a:r>
            <a:r>
              <a:rPr lang="en-US" dirty="0" smtClean="0"/>
              <a:t> dos </a:t>
            </a:r>
            <a:r>
              <a:rPr lang="en-US" dirty="0" err="1" smtClean="0"/>
              <a:t>reservatórios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Atualmente</a:t>
            </a:r>
            <a:r>
              <a:rPr lang="en-US" dirty="0" smtClean="0"/>
              <a:t>: </a:t>
            </a:r>
            <a:r>
              <a:rPr lang="en-US" dirty="0" err="1" smtClean="0"/>
              <a:t>corte</a:t>
            </a:r>
            <a:r>
              <a:rPr lang="en-US" dirty="0" smtClean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abastecimento</a:t>
            </a:r>
            <a:r>
              <a:rPr lang="en-US" dirty="0" smtClean="0"/>
              <a:t> de </a:t>
            </a:r>
            <a:r>
              <a:rPr lang="en-US" dirty="0" err="1" smtClean="0"/>
              <a:t>água</a:t>
            </a:r>
            <a:r>
              <a:rPr lang="en-US" dirty="0" smtClean="0"/>
              <a:t> de </a:t>
            </a:r>
            <a:r>
              <a:rPr lang="en-US" dirty="0" err="1" smtClean="0"/>
              <a:t>certas</a:t>
            </a:r>
            <a:r>
              <a:rPr lang="en-US" dirty="0" smtClean="0"/>
              <a:t> </a:t>
            </a:r>
            <a:r>
              <a:rPr lang="en-US" dirty="0" err="1" smtClean="0"/>
              <a:t>regiões</a:t>
            </a:r>
            <a:r>
              <a:rPr lang="en-US" dirty="0" smtClean="0"/>
              <a:t> de São Paulo </a:t>
            </a:r>
            <a:r>
              <a:rPr lang="en-US" dirty="0" err="1" smtClean="0"/>
              <a:t>como</a:t>
            </a:r>
            <a:r>
              <a:rPr lang="en-US" dirty="0" smtClean="0"/>
              <a:t> forma de </a:t>
            </a:r>
            <a:r>
              <a:rPr lang="en-US" dirty="0" err="1" smtClean="0"/>
              <a:t>racionamento</a:t>
            </a:r>
            <a:r>
              <a:rPr lang="en-US" dirty="0" smtClean="0"/>
              <a:t>.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consumo irresponsável (direta e indiretamente) fez com que o Brasil chegasse à marca de 40% de desperdício da água tratada no país, em 2010</a:t>
            </a:r>
            <a:r>
              <a:rPr lang="pt-BR" dirty="0" smtClean="0"/>
              <a:t>.</a:t>
            </a:r>
          </a:p>
          <a:p>
            <a:r>
              <a:rPr lang="pt-BR" dirty="0" smtClean="0"/>
              <a:t>No Japão, </a:t>
            </a:r>
            <a:r>
              <a:rPr lang="pt-BR" dirty="0"/>
              <a:t>em 2004, estas </a:t>
            </a:r>
            <a:r>
              <a:rPr lang="pt-BR" dirty="0" smtClean="0"/>
              <a:t>perdas eram de </a:t>
            </a:r>
            <a:r>
              <a:rPr lang="pt-BR" dirty="0"/>
              <a:t>6,8</a:t>
            </a:r>
            <a:r>
              <a:rPr lang="pt-BR" dirty="0" smtClean="0"/>
              <a:t>%.</a:t>
            </a:r>
            <a:endParaRPr lang="pt-BR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Objetivo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Implementação </a:t>
            </a:r>
            <a:r>
              <a:rPr lang="pt-BR" dirty="0"/>
              <a:t>de um sistema de irrigação inteligente, </a:t>
            </a:r>
            <a:r>
              <a:rPr lang="pt-BR" dirty="0" smtClean="0"/>
              <a:t>capaz </a:t>
            </a:r>
            <a:r>
              <a:rPr lang="pt-BR" dirty="0"/>
              <a:t>de identificar se um </a:t>
            </a:r>
            <a:r>
              <a:rPr lang="pt-BR" dirty="0" smtClean="0"/>
              <a:t>gramado </a:t>
            </a:r>
            <a:r>
              <a:rPr lang="pt-BR" dirty="0"/>
              <a:t>ou parte </a:t>
            </a:r>
            <a:r>
              <a:rPr lang="pt-BR" dirty="0" smtClean="0"/>
              <a:t>dele </a:t>
            </a:r>
            <a:r>
              <a:rPr lang="pt-BR" dirty="0"/>
              <a:t>precisa ser regado e realizar a irrigação dessas regiões. </a:t>
            </a:r>
            <a:endParaRPr lang="pt-BR" dirty="0" smtClean="0"/>
          </a:p>
          <a:p>
            <a:pPr algn="just"/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atividades</a:t>
            </a:r>
            <a:r>
              <a:rPr lang="en-US" dirty="0" smtClean="0"/>
              <a:t> </a:t>
            </a:r>
            <a:r>
              <a:rPr lang="en-US" dirty="0" err="1" smtClean="0"/>
              <a:t>realisadas</a:t>
            </a:r>
            <a:r>
              <a:rPr lang="en-US" dirty="0" smtClean="0"/>
              <a:t>:</a:t>
            </a:r>
          </a:p>
          <a:p>
            <a:pPr lvl="1" algn="just"/>
            <a:r>
              <a:rPr lang="pt-BR" dirty="0" smtClean="0"/>
              <a:t>O </a:t>
            </a:r>
            <a:r>
              <a:rPr lang="pt-BR" dirty="0"/>
              <a:t>desenvolvimento de um algoritmo para a análise da imagem do </a:t>
            </a:r>
            <a:r>
              <a:rPr lang="pt-BR" dirty="0" smtClean="0"/>
              <a:t>gramado.</a:t>
            </a:r>
          </a:p>
          <a:p>
            <a:pPr lvl="1" algn="just"/>
            <a:r>
              <a:rPr lang="en-US" dirty="0" smtClean="0"/>
              <a:t>Um </a:t>
            </a:r>
            <a:r>
              <a:rPr lang="en-US" i="1" dirty="0" smtClean="0"/>
              <a:t>software</a:t>
            </a:r>
            <a:r>
              <a:rPr lang="en-US" dirty="0" smtClean="0"/>
              <a:t> para o </a:t>
            </a:r>
            <a:r>
              <a:rPr lang="en-US" dirty="0" err="1" smtClean="0"/>
              <a:t>gerenciamento</a:t>
            </a:r>
            <a:r>
              <a:rPr lang="en-US" dirty="0" smtClean="0"/>
              <a:t> do Sistema.</a:t>
            </a:r>
          </a:p>
          <a:p>
            <a:pPr lvl="2"/>
            <a:r>
              <a:rPr lang="en-US" dirty="0" err="1"/>
              <a:t>Obtenção</a:t>
            </a:r>
            <a:r>
              <a:rPr lang="en-US" dirty="0"/>
              <a:t> de </a:t>
            </a:r>
            <a:r>
              <a:rPr lang="en-US" dirty="0" smtClean="0"/>
              <a:t>dados (</a:t>
            </a:r>
            <a:r>
              <a:rPr lang="en-US" dirty="0" err="1" smtClean="0"/>
              <a:t>processamento</a:t>
            </a:r>
            <a:r>
              <a:rPr lang="en-US" dirty="0"/>
              <a:t> </a:t>
            </a:r>
            <a:r>
              <a:rPr lang="en-US" dirty="0" smtClean="0"/>
              <a:t>da </a:t>
            </a:r>
            <a:r>
              <a:rPr lang="en-US" dirty="0" err="1" smtClean="0"/>
              <a:t>imagem</a:t>
            </a:r>
            <a:r>
              <a:rPr lang="en-US" dirty="0" smtClean="0"/>
              <a:t>, </a:t>
            </a:r>
            <a:r>
              <a:rPr lang="en-US" dirty="0" err="1" smtClean="0"/>
              <a:t>previsão</a:t>
            </a:r>
            <a:r>
              <a:rPr lang="en-US" dirty="0" smtClean="0"/>
              <a:t> do tempo e </a:t>
            </a:r>
            <a:r>
              <a:rPr lang="en-US" dirty="0" err="1" smtClean="0"/>
              <a:t>umidade</a:t>
            </a:r>
            <a:r>
              <a:rPr lang="en-US" dirty="0" smtClean="0"/>
              <a:t> do solo).</a:t>
            </a:r>
            <a:endParaRPr lang="en-US" dirty="0" smtClean="0"/>
          </a:p>
          <a:p>
            <a:pPr lvl="2" algn="just"/>
            <a:r>
              <a:rPr lang="en-US" dirty="0" err="1" smtClean="0"/>
              <a:t>Comunicação</a:t>
            </a:r>
            <a:r>
              <a:rPr lang="en-US" dirty="0" smtClean="0"/>
              <a:t> </a:t>
            </a:r>
            <a:r>
              <a:rPr lang="en-US" i="1" dirty="0" smtClean="0"/>
              <a:t>Bluetooth</a:t>
            </a:r>
            <a:r>
              <a:rPr lang="en-US" dirty="0" smtClean="0"/>
              <a:t> entre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módulos</a:t>
            </a:r>
            <a:r>
              <a:rPr lang="en-US" dirty="0" smtClean="0"/>
              <a:t>.</a:t>
            </a:r>
          </a:p>
          <a:p>
            <a:pPr lvl="2" algn="just"/>
            <a:r>
              <a:rPr lang="en-US" dirty="0" err="1" smtClean="0"/>
              <a:t>Heurística</a:t>
            </a:r>
            <a:r>
              <a:rPr lang="en-US" dirty="0" smtClean="0"/>
              <a:t> de </a:t>
            </a:r>
            <a:r>
              <a:rPr lang="en-US" dirty="0" err="1" smtClean="0"/>
              <a:t>tomada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decisão</a:t>
            </a:r>
            <a:r>
              <a:rPr lang="en-US" dirty="0" smtClean="0"/>
              <a:t>.</a:t>
            </a:r>
          </a:p>
          <a:p>
            <a:pPr lvl="2" algn="just"/>
            <a:r>
              <a:rPr lang="en-US" dirty="0" err="1" smtClean="0"/>
              <a:t>Direcionamento</a:t>
            </a:r>
            <a:r>
              <a:rPr lang="en-US" dirty="0" smtClean="0"/>
              <a:t> </a:t>
            </a:r>
            <a:r>
              <a:rPr lang="en-US" dirty="0" smtClean="0"/>
              <a:t>do </a:t>
            </a:r>
            <a:r>
              <a:rPr lang="en-US" dirty="0" smtClean="0"/>
              <a:t>sprinkler.</a:t>
            </a:r>
            <a:endParaRPr lang="pt-BR" dirty="0" smtClean="0"/>
          </a:p>
          <a:p>
            <a:pPr lvl="1" algn="just"/>
            <a:r>
              <a:rPr lang="pt-BR" dirty="0" smtClean="0"/>
              <a:t> </a:t>
            </a:r>
            <a:r>
              <a:rPr lang="pt-BR" dirty="0" smtClean="0"/>
              <a:t>Projeto</a:t>
            </a:r>
            <a:r>
              <a:rPr lang="pt-BR" dirty="0" smtClean="0"/>
              <a:t> </a:t>
            </a:r>
            <a:r>
              <a:rPr lang="pt-BR" dirty="0" smtClean="0"/>
              <a:t>de </a:t>
            </a:r>
            <a:r>
              <a:rPr lang="pt-BR" dirty="0"/>
              <a:t>uma peça </a:t>
            </a:r>
            <a:r>
              <a:rPr lang="pt-BR" dirty="0" smtClean="0"/>
              <a:t>de acoplamento do </a:t>
            </a:r>
            <a:r>
              <a:rPr lang="pt-BR" dirty="0"/>
              <a:t>servo motor ao </a:t>
            </a:r>
            <a:r>
              <a:rPr lang="pt-BR" dirty="0" smtClean="0"/>
              <a:t>sprinkler.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9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Projeto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7" y="1817546"/>
            <a:ext cx="5150722" cy="337461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Modificações</a:t>
            </a:r>
            <a:r>
              <a:rPr lang="en-US" dirty="0" smtClean="0"/>
              <a:t> para a </a:t>
            </a:r>
            <a:r>
              <a:rPr lang="en-US" dirty="0" err="1" smtClean="0"/>
              <a:t>versão</a:t>
            </a:r>
            <a:r>
              <a:rPr lang="en-US" dirty="0" smtClean="0"/>
              <a:t> final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Versão</a:t>
            </a:r>
            <a:r>
              <a:rPr lang="en-US" dirty="0" smtClean="0"/>
              <a:t> da </a:t>
            </a:r>
            <a:r>
              <a:rPr lang="en-US" dirty="0" err="1" smtClean="0"/>
              <a:t>monografia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Tomada</a:t>
            </a:r>
            <a:r>
              <a:rPr lang="en-US" dirty="0" smtClean="0"/>
              <a:t> de </a:t>
            </a:r>
            <a:r>
              <a:rPr lang="en-US" dirty="0" err="1" smtClean="0"/>
              <a:t>decisão</a:t>
            </a:r>
            <a:r>
              <a:rPr lang="en-US" dirty="0" smtClean="0"/>
              <a:t> final era </a:t>
            </a:r>
            <a:r>
              <a:rPr lang="en-US" dirty="0" err="1" smtClean="0"/>
              <a:t>feita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Arduino (</a:t>
            </a:r>
            <a:r>
              <a:rPr lang="en-US" dirty="0" err="1" smtClean="0"/>
              <a:t>umidade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utilizava</a:t>
            </a:r>
            <a:r>
              <a:rPr lang="en-US" dirty="0" smtClean="0"/>
              <a:t> a </a:t>
            </a:r>
            <a:r>
              <a:rPr lang="en-US" i="1" dirty="0" smtClean="0"/>
              <a:t>webcam.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imagem</a:t>
            </a:r>
            <a:r>
              <a:rPr lang="en-US" dirty="0" smtClean="0"/>
              <a:t> era </a:t>
            </a:r>
            <a:r>
              <a:rPr lang="en-US" dirty="0" err="1" smtClean="0"/>
              <a:t>processada</a:t>
            </a:r>
            <a:r>
              <a:rPr lang="en-US" dirty="0" smtClean="0"/>
              <a:t> </a:t>
            </a:r>
            <a:r>
              <a:rPr lang="en-US" dirty="0" err="1" smtClean="0"/>
              <a:t>previamente</a:t>
            </a:r>
            <a:r>
              <a:rPr lang="en-US" dirty="0" smtClean="0"/>
              <a:t> e </a:t>
            </a:r>
            <a:r>
              <a:rPr lang="en-US" dirty="0" err="1" smtClean="0"/>
              <a:t>depois</a:t>
            </a:r>
            <a:r>
              <a:rPr lang="en-US" dirty="0" smtClean="0"/>
              <a:t> era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smtClean="0"/>
              <a:t>a interface do </a:t>
            </a:r>
            <a:r>
              <a:rPr lang="en-US" dirty="0" err="1" smtClean="0"/>
              <a:t>usuário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Versão</a:t>
            </a:r>
            <a:r>
              <a:rPr lang="en-US" dirty="0" smtClean="0"/>
              <a:t> final</a:t>
            </a:r>
            <a:endParaRPr lang="pt-B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Fotos</a:t>
            </a:r>
            <a:r>
              <a:rPr lang="en-US" dirty="0" smtClean="0"/>
              <a:t> e </a:t>
            </a:r>
            <a:r>
              <a:rPr lang="en-US" i="1" dirty="0" smtClean="0"/>
              <a:t>logs</a:t>
            </a:r>
            <a:r>
              <a:rPr lang="en-US" dirty="0" smtClean="0"/>
              <a:t> das </a:t>
            </a:r>
            <a:r>
              <a:rPr lang="en-US" dirty="0" err="1" smtClean="0"/>
              <a:t>informações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feitas</a:t>
            </a:r>
            <a:r>
              <a:rPr lang="en-US" dirty="0" smtClean="0"/>
              <a:t> </a:t>
            </a:r>
            <a:r>
              <a:rPr lang="en-US" dirty="0" err="1" smtClean="0"/>
              <a:t>automaticamente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Arduino </a:t>
            </a:r>
            <a:r>
              <a:rPr lang="en-US" dirty="0" err="1" smtClean="0"/>
              <a:t>envia</a:t>
            </a:r>
            <a:r>
              <a:rPr lang="en-US" dirty="0" smtClean="0"/>
              <a:t> as </a:t>
            </a:r>
            <a:r>
              <a:rPr lang="en-US" dirty="0" err="1" smtClean="0"/>
              <a:t>leituras</a:t>
            </a:r>
            <a:r>
              <a:rPr lang="en-US" dirty="0" smtClean="0"/>
              <a:t> de </a:t>
            </a:r>
            <a:r>
              <a:rPr lang="en-US" dirty="0" err="1" smtClean="0"/>
              <a:t>umidade</a:t>
            </a:r>
            <a:r>
              <a:rPr lang="en-US" dirty="0" smtClean="0"/>
              <a:t> para a Raspberry Pi e a </a:t>
            </a:r>
            <a:r>
              <a:rPr lang="en-US" dirty="0" err="1" smtClean="0"/>
              <a:t>decisão</a:t>
            </a:r>
            <a:r>
              <a:rPr lang="en-US" dirty="0" smtClean="0"/>
              <a:t> é </a:t>
            </a:r>
            <a:r>
              <a:rPr lang="en-US" dirty="0" err="1" smtClean="0"/>
              <a:t>tomada</a:t>
            </a:r>
            <a:r>
              <a:rPr lang="en-US" dirty="0" smtClean="0"/>
              <a:t> pela </a:t>
            </a:r>
            <a:r>
              <a:rPr lang="en-US" dirty="0" err="1" smtClean="0"/>
              <a:t>mesma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Sistema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totalmente</a:t>
            </a:r>
            <a:r>
              <a:rPr lang="en-US" dirty="0" smtClean="0"/>
              <a:t> </a:t>
            </a:r>
            <a:r>
              <a:rPr lang="en-US" dirty="0" err="1" smtClean="0"/>
              <a:t>integrado</a:t>
            </a:r>
            <a:r>
              <a:rPr lang="en-US" dirty="0" smtClean="0"/>
              <a:t> e </a:t>
            </a:r>
            <a:r>
              <a:rPr lang="en-US" dirty="0" err="1" smtClean="0"/>
              <a:t>autônomo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Projeto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Módulo</a:t>
            </a:r>
            <a:r>
              <a:rPr lang="en-US" sz="2400" dirty="0" smtClean="0">
                <a:solidFill>
                  <a:schemeClr val="tx1"/>
                </a:solidFill>
              </a:rPr>
              <a:t> Raspberry Pi</a:t>
            </a:r>
          </a:p>
          <a:p>
            <a:pPr algn="just"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Módulo</a:t>
            </a:r>
            <a:r>
              <a:rPr lang="en-US" sz="2400" dirty="0" smtClean="0">
                <a:solidFill>
                  <a:schemeClr val="tx1"/>
                </a:solidFill>
              </a:rPr>
              <a:t> Arduino</a:t>
            </a:r>
            <a:endParaRPr lang="pt-BR" sz="2400" dirty="0">
              <a:solidFill>
                <a:schemeClr val="tx1"/>
              </a:solidFill>
            </a:endParaRPr>
          </a:p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7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2725</TotalTime>
  <Words>2015</Words>
  <Application>Microsoft Office PowerPoint</Application>
  <PresentationFormat>Widescreen</PresentationFormat>
  <Paragraphs>314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Trebuchet MS</vt:lpstr>
      <vt:lpstr>Wingdings</vt:lpstr>
      <vt:lpstr>Wingdings 3</vt:lpstr>
      <vt:lpstr>Facet</vt:lpstr>
      <vt:lpstr>Sistema de Irrigação Inteligente</vt:lpstr>
      <vt:lpstr> Sumário</vt:lpstr>
      <vt:lpstr>Introdução</vt:lpstr>
      <vt:lpstr>Domótica</vt:lpstr>
      <vt:lpstr>Questão do desperdício de recursos naturais</vt:lpstr>
      <vt:lpstr>Objetivo</vt:lpstr>
      <vt:lpstr>Projeto</vt:lpstr>
      <vt:lpstr>Modificações para a versão final</vt:lpstr>
      <vt:lpstr>Projeto</vt:lpstr>
      <vt:lpstr>Módulo Raspberry Pi</vt:lpstr>
      <vt:lpstr>Módulo Raspberry Pi</vt:lpstr>
      <vt:lpstr>Módulo Arduino</vt:lpstr>
      <vt:lpstr>Módulo Arduino</vt:lpstr>
      <vt:lpstr>Módulo Arduino</vt:lpstr>
      <vt:lpstr>Peça de encaixe</vt:lpstr>
      <vt:lpstr>Sprinkler conectado ao servo motor</vt:lpstr>
      <vt:lpstr>Desenvolvimento</vt:lpstr>
      <vt:lpstr>Algoritmo de análise da imagem do gramado</vt:lpstr>
      <vt:lpstr>Algoritmo de análise da imagem do gramado</vt:lpstr>
      <vt:lpstr>Imagem original</vt:lpstr>
      <vt:lpstr>Algoritmo de análise da imagem do gramado</vt:lpstr>
      <vt:lpstr>Imagem de threshold</vt:lpstr>
      <vt:lpstr>Algoritmo de análise da imagem do gramado</vt:lpstr>
      <vt:lpstr>Imagem após função morfológica</vt:lpstr>
      <vt:lpstr>Algoritmo de análise da imagem do gramado</vt:lpstr>
      <vt:lpstr>Imagem com apenas grama</vt:lpstr>
      <vt:lpstr>Algoritmo de análise da imagem do gramado</vt:lpstr>
      <vt:lpstr>Imagem quadriculada</vt:lpstr>
      <vt:lpstr>Algoritmo de análise da imagem do gramado</vt:lpstr>
      <vt:lpstr>Imagem quadriculada com o grid</vt:lpstr>
      <vt:lpstr>Algoritmo de análise da imagem do gramado</vt:lpstr>
      <vt:lpstr>Imagem da máscara</vt:lpstr>
      <vt:lpstr>Algoritmo de análise da imagem do gramado</vt:lpstr>
      <vt:lpstr>Imagem com os resultados obtidos</vt:lpstr>
      <vt:lpstr>Alteração dos valores dos limites RGB</vt:lpstr>
      <vt:lpstr>Falso Positivo</vt:lpstr>
      <vt:lpstr>Falso Negativo</vt:lpstr>
      <vt:lpstr>Leitura da previsão de chuva </vt:lpstr>
      <vt:lpstr>Leitura do sensor de umidade</vt:lpstr>
      <vt:lpstr>Tomada de decisão </vt:lpstr>
      <vt:lpstr>Envio do comando para irrigação </vt:lpstr>
      <vt:lpstr>Direcionamento do sprinkler e ativação da válvula de água </vt:lpstr>
      <vt:lpstr>Resultados</vt:lpstr>
      <vt:lpstr>Treinamento da análise de imagem </vt:lpstr>
      <vt:lpstr>Ambiente simulado e real </vt:lpstr>
      <vt:lpstr>Conclusão</vt:lpstr>
      <vt:lpstr>Conclusão</vt:lpstr>
      <vt:lpstr>Obrigado!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Irrigação Inteligente</dc:title>
  <dc:creator>Tiago</dc:creator>
  <cp:lastModifiedBy>Tiago</cp:lastModifiedBy>
  <cp:revision>74</cp:revision>
  <dcterms:created xsi:type="dcterms:W3CDTF">2016-11-21T17:51:35Z</dcterms:created>
  <dcterms:modified xsi:type="dcterms:W3CDTF">2016-11-24T12:00:45Z</dcterms:modified>
</cp:coreProperties>
</file>